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y="6858000" cx="12192000"/>
  <p:notesSz cx="6858000" cy="9144000"/>
  <p:embeddedFontLst>
    <p:embeddedFont>
      <p:font typeface="Gill Sans"/>
      <p:regular r:id="rId71"/>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3" roundtripDataSignature="AMtx7mgXBA8RKyzPf88BkI903x4+SoDl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27EC5A-E78F-435B-BF78-FC45D06B7BDC}">
  <a:tblStyle styleId="{C227EC5A-E78F-435B-BF78-FC45D06B7BDC}"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91B8A5B3-D90C-4FB1-9B00-D349CE476120}"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customschemas.google.com/relationships/presentationmetadata" Target="metadata"/><Relationship Id="rId72" Type="http://schemas.openxmlformats.org/officeDocument/2006/relationships/font" Target="fonts/GillSans-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GillSans-regular.fntdata"/><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1053cf010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g111053cf010_0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g111053cf010_0_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edea18327e_1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edea18327e_1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1edea18327e_1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edea18327e_1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edea18327e_1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1edea18327e_1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Example, female and male pay gap.</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For example, among defendants who have the same number of prior convictions, black and white defendants are detained at equal rates. </a:t>
            </a:r>
            <a:endParaRPr/>
          </a:p>
        </p:txBody>
      </p:sp>
      <p:sp>
        <p:nvSpPr>
          <p:cNvPr id="201" name="Google Shape;20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Unlike demographic parity, </a:t>
            </a:r>
            <a:r>
              <a:rPr b="1" i="0" lang="en-US" sz="1200">
                <a:solidFill>
                  <a:schemeClr val="dk1"/>
                </a:solidFill>
                <a:latin typeface="Calibri"/>
                <a:ea typeface="Calibri"/>
                <a:cs typeface="Calibri"/>
                <a:sym typeface="Calibri"/>
              </a:rPr>
              <a:t>equalized odds</a:t>
            </a:r>
            <a:r>
              <a:rPr b="0" i="0" lang="en-US" sz="1200">
                <a:solidFill>
                  <a:schemeClr val="dk1"/>
                </a:solidFill>
                <a:latin typeface="Calibri"/>
                <a:ea typeface="Calibri"/>
                <a:cs typeface="Calibri"/>
                <a:sym typeface="Calibri"/>
              </a:rPr>
              <a:t> allows ̂Y to depend on A but only through the target variable 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 perfect predictor satisfies equalized odds.</a:t>
            </a:r>
            <a:endParaRPr/>
          </a:p>
        </p:txBody>
      </p:sp>
      <p:sp>
        <p:nvSpPr>
          <p:cNvPr id="216" name="Google Shape;21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edea18327e_1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edea18327e_1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1edea18327e_1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edea18327e_1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edea18327e_1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1edea18327e_1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Ỹ should only depend on R and the protected attribute, but it may introduce additional randomness.</a:t>
            </a:r>
            <a:endParaRPr/>
          </a:p>
        </p:txBody>
      </p:sp>
      <p:sp>
        <p:nvSpPr>
          <p:cNvPr id="251" name="Google Shape;25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Capital one could be racist without knowing it.</a:t>
            </a:r>
            <a:endParaRPr/>
          </a:p>
        </p:txBody>
      </p:sp>
      <p:sp>
        <p:nvSpPr>
          <p:cNvPr id="287" name="Google Shape;28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”Original Position” – which world would you want to live  in if you didn’t know your social position?</a:t>
            </a:r>
            <a:endParaRPr/>
          </a:p>
          <a:p>
            <a:pPr indent="0" lvl="0" marL="0" rtl="0" algn="l">
              <a:lnSpc>
                <a:spcPct val="100000"/>
              </a:lnSpc>
              <a:spcBef>
                <a:spcPts val="0"/>
              </a:spcBef>
              <a:spcAft>
                <a:spcPts val="0"/>
              </a:spcAft>
              <a:buSzPts val="1400"/>
              <a:buNone/>
            </a:pPr>
            <a:r>
              <a:t/>
            </a:r>
            <a:endParaRPr/>
          </a:p>
        </p:txBody>
      </p:sp>
      <p:sp>
        <p:nvSpPr>
          <p:cNvPr id="110" name="Google Shape;11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Mention only AALIM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Roemer, strict equality of opportunity obtains when people, irrespectively of circumstances beyond their control, have the same ability to achieve advantage through their free choices. To implement this idea, Roemer sorts people with similar circumstances into types and takes their free choices to be represented by their behavior relative to other members of the same type or, as Roemer calls it, by their ‘relative effort’</a:t>
            </a:r>
            <a:endParaRPr/>
          </a:p>
        </p:txBody>
      </p:sp>
      <p:sp>
        <p:nvSpPr>
          <p:cNvPr id="366" name="Google Shape;36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4" name="Google Shape;37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 name="Google Shape;40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1" name="Google Shape;43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chemeClr val="dk1"/>
              </a:buClr>
              <a:buSzPts val="1200"/>
              <a:buFont typeface="Calibri"/>
              <a:buNone/>
            </a:pPr>
            <a:r>
              <a:rPr lang="en-US"/>
              <a:t>Other attributes that predict the protected one</a:t>
            </a:r>
            <a:endParaRPr/>
          </a:p>
          <a:p>
            <a:pPr indent="0" lvl="0" marL="0" rtl="0" algn="l">
              <a:lnSpc>
                <a:spcPct val="100000"/>
              </a:lnSpc>
              <a:spcBef>
                <a:spcPts val="0"/>
              </a:spcBef>
              <a:spcAft>
                <a:spcPts val="0"/>
              </a:spcAft>
              <a:buSzPts val="1400"/>
              <a:buNone/>
            </a:pPr>
            <a:r>
              <a:rPr lang="en-US"/>
              <a:t>SFP – building a bad track record</a:t>
            </a:r>
            <a:endParaRPr/>
          </a:p>
          <a:p>
            <a:pPr indent="0" lvl="0" marL="0" rtl="0" algn="l">
              <a:lnSpc>
                <a:spcPct val="100000"/>
              </a:lnSpc>
              <a:spcBef>
                <a:spcPts val="0"/>
              </a:spcBef>
              <a:spcAft>
                <a:spcPts val="0"/>
              </a:spcAft>
              <a:buSzPts val="1400"/>
              <a:buNone/>
            </a:pPr>
            <a:r>
              <a:rPr lang="en-US"/>
              <a:t>Reverse tokenism - Denying a loan to someone in the advantaged tclass to appear less racist.</a:t>
            </a:r>
            <a:endParaRPr/>
          </a:p>
        </p:txBody>
      </p:sp>
      <p:sp>
        <p:nvSpPr>
          <p:cNvPr id="461" name="Google Shape;461;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X depends on A due to historically segregated housing</a:t>
            </a:r>
            <a:endParaRPr/>
          </a:p>
          <a:p>
            <a:pPr indent="0" lvl="0" marL="0" rtl="0" algn="l">
              <a:lnSpc>
                <a:spcPct val="100000"/>
              </a:lnSpc>
              <a:spcBef>
                <a:spcPts val="0"/>
              </a:spcBef>
              <a:spcAft>
                <a:spcPts val="0"/>
              </a:spcAft>
              <a:buSzPts val="1400"/>
              <a:buNone/>
            </a:pPr>
            <a:r>
              <a:rPr lang="en-US"/>
              <a:t>Higher arrest rates are due to greater policing, not due to race</a:t>
            </a:r>
            <a:endParaRPr/>
          </a:p>
          <a:p>
            <a:pPr indent="0" lvl="0" marL="0" rtl="0" algn="l">
              <a:lnSpc>
                <a:spcPct val="100000"/>
              </a:lnSpc>
              <a:spcBef>
                <a:spcPts val="0"/>
              </a:spcBef>
              <a:spcAft>
                <a:spcPts val="0"/>
              </a:spcAft>
              <a:buSzPts val="1400"/>
              <a:buNone/>
            </a:pPr>
            <a:r>
              <a:rPr lang="en-US"/>
              <a:t>Y = 0 doesn’t mean they have never committed a crime, just that they haven’t been caught.</a:t>
            </a:r>
            <a:endParaRPr/>
          </a:p>
          <a:p>
            <a:pPr indent="0" lvl="0" marL="0" rtl="0" algn="l">
              <a:lnSpc>
                <a:spcPct val="100000"/>
              </a:lnSpc>
              <a:spcBef>
                <a:spcPts val="0"/>
              </a:spcBef>
              <a:spcAft>
                <a:spcPts val="0"/>
              </a:spcAft>
              <a:buSzPts val="1400"/>
              <a:buNone/>
            </a:pPr>
            <a:r>
              <a:rPr lang="en-US"/>
              <a:t>If individuals in the training data have not already had equal opportunity, algorithms enforcing EO will not remedy it.</a:t>
            </a:r>
            <a:endParaRPr/>
          </a:p>
          <a:p>
            <a:pPr indent="0" lvl="0" marL="0" rtl="0" algn="l">
              <a:lnSpc>
                <a:spcPct val="100000"/>
              </a:lnSpc>
              <a:spcBef>
                <a:spcPts val="0"/>
              </a:spcBef>
              <a:spcAft>
                <a:spcPts val="0"/>
              </a:spcAft>
              <a:buSzPts val="1400"/>
              <a:buNone/>
            </a:pPr>
            <a:r>
              <a:rPr lang="en-US"/>
              <a:t>Goal of counterfactual fairness is to model U and base predictions on it.</a:t>
            </a:r>
            <a:endParaRPr/>
          </a:p>
        </p:txBody>
      </p:sp>
      <p:sp>
        <p:nvSpPr>
          <p:cNvPr id="477" name="Google Shape;477;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5" name="Google Shape;48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P_M is the conditional distribution of the background variables (available by assumption)</a:t>
            </a:r>
            <a:endParaRPr/>
          </a:p>
          <a:p>
            <a:pPr indent="0" lvl="0" marL="0" rtl="0" algn="l">
              <a:lnSpc>
                <a:spcPct val="100000"/>
              </a:lnSpc>
              <a:spcBef>
                <a:spcPts val="0"/>
              </a:spcBef>
              <a:spcAft>
                <a:spcPts val="0"/>
              </a:spcAft>
              <a:buSzPts val="1400"/>
              <a:buNone/>
            </a:pPr>
            <a:r>
              <a:rPr lang="en-US"/>
              <a:t>Discuss the issues of using an expectation.</a:t>
            </a:r>
            <a:endParaRPr/>
          </a:p>
        </p:txBody>
      </p:sp>
      <p:sp>
        <p:nvSpPr>
          <p:cNvPr id="496" name="Google Shape;496;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0" name="Google Shape;51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6" name="Google Shape;51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Additive error model. Error term e_i then becomes part of \hat{Y}</a:t>
            </a:r>
            <a:endParaRPr/>
          </a:p>
        </p:txBody>
      </p:sp>
      <p:sp>
        <p:nvSpPr>
          <p:cNvPr id="523" name="Google Shape;52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7" name="Google Shape;53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6" name="Google Shape;54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2" name="Google Shape;56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Goal is to see how much the predictions move as a function of these (supposedly) irrelevant features.</a:t>
            </a:r>
            <a:endParaRPr/>
          </a:p>
          <a:p>
            <a:pPr indent="0" lvl="0" marL="0" rtl="0" algn="l">
              <a:lnSpc>
                <a:spcPct val="100000"/>
              </a:lnSpc>
              <a:spcBef>
                <a:spcPts val="0"/>
              </a:spcBef>
              <a:spcAft>
                <a:spcPts val="0"/>
              </a:spcAft>
              <a:buSzPts val="1400"/>
              <a:buNone/>
            </a:pPr>
            <a:r>
              <a:rPr lang="en-US"/>
              <a:t>If it were fair, these distributions would be on top of each other.</a:t>
            </a:r>
            <a:endParaRPr/>
          </a:p>
        </p:txBody>
      </p:sp>
      <p:sp>
        <p:nvSpPr>
          <p:cNvPr id="570" name="Google Shape;570;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2" name="Google Shape;582;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8" name="Google Shape;58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3" name="Google Shape;683;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9" name="Google Shape;689;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7" name="Google Shape;697;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2" name="Google Shape;702;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1200"/>
              <a:buFont typeface="Calibri"/>
              <a:buAutoNum type="arabicPeriod"/>
            </a:pPr>
            <a:r>
              <a:rPr lang="en-US"/>
              <a:t>IF with discerning</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a:t>Treat similar people similarly (IF)</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a:t>Could also be IF, but with a very specific distance function. Also, meritocratic fairness.</a:t>
            </a:r>
            <a:endParaRPr/>
          </a:p>
          <a:p>
            <a:pPr indent="0" lvl="0" marL="76200" rtl="0" algn="l">
              <a:lnSpc>
                <a:spcPct val="100000"/>
              </a:lnSpc>
              <a:spcBef>
                <a:spcPts val="0"/>
              </a:spcBef>
              <a:spcAft>
                <a:spcPts val="0"/>
              </a:spcAft>
              <a:buClr>
                <a:schemeClr val="dk1"/>
              </a:buClr>
              <a:buSzPts val="1200"/>
              <a:buFont typeface="Calibri"/>
              <a:buNone/>
            </a:pPr>
            <a:r>
              <a:t/>
            </a:r>
            <a:endParaRPr/>
          </a:p>
          <a:p>
            <a:pPr indent="0" lvl="0" marL="76200" rtl="0" algn="l">
              <a:lnSpc>
                <a:spcPct val="100000"/>
              </a:lnSpc>
              <a:spcBef>
                <a:spcPts val="0"/>
              </a:spcBef>
              <a:spcAft>
                <a:spcPts val="0"/>
              </a:spcAft>
              <a:buClr>
                <a:schemeClr val="dk1"/>
              </a:buClr>
              <a:buSzPts val="1200"/>
              <a:buFont typeface="Calibri"/>
              <a:buNone/>
            </a:pPr>
            <a:r>
              <a:rPr lang="en-US"/>
              <a:t>Varied the loan repayment rates</a:t>
            </a:r>
            <a:endParaRPr/>
          </a:p>
          <a:p>
            <a:pPr indent="0" lvl="0" marL="76200" rtl="0" algn="l">
              <a:lnSpc>
                <a:spcPct val="100000"/>
              </a:lnSpc>
              <a:spcBef>
                <a:spcPts val="0"/>
              </a:spcBef>
              <a:spcAft>
                <a:spcPts val="0"/>
              </a:spcAft>
              <a:buClr>
                <a:schemeClr val="dk1"/>
              </a:buClr>
              <a:buSzPts val="1200"/>
              <a:buFont typeface="Calibri"/>
              <a:buNone/>
            </a:pPr>
            <a:r>
              <a:t/>
            </a:r>
            <a:endParaRPr/>
          </a:p>
        </p:txBody>
      </p:sp>
      <p:sp>
        <p:nvSpPr>
          <p:cNvPr id="703" name="Google Shape;703;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2" name="Google Shape;712;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9" name="Google Shape;719;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6" name="Google Shape;726;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11053cf01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g111053cf01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11053cf010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 name="Google Shape;734;g111053cf010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5" name="Google Shape;735;g111053cf010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11053cf01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3" name="Google Shape;743;g111053cf010_0_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11053cf010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 name="Google Shape;754;g111053cf010_0_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5" name="Google Shape;755;g111053cf010_0_1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11053cf010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g111053cf010_0_1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8" name="Google Shape;768;g111053cf010_0_1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11053cf010_0_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78" name="Google Shape;778;g111053cf010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1" name="Google Shape;791;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1053cf010_0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111053cf010_0_2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g111053cf010_0_2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 name="Shape 69"/>
        <p:cNvGrpSpPr/>
        <p:nvPr/>
      </p:nvGrpSpPr>
      <p:grpSpPr>
        <a:xfrm>
          <a:off x="0" y="0"/>
          <a:ext cx="0" cy="0"/>
          <a:chOff x="0" y="0"/>
          <a:chExt cx="0" cy="0"/>
        </a:xfrm>
      </p:grpSpPr>
      <p:sp>
        <p:nvSpPr>
          <p:cNvPr id="70" name="Google Shape;70;p7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7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 name="Google Shape;72;p7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 name="Google Shape;73;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6" name="Shape 76"/>
        <p:cNvGrpSpPr/>
        <p:nvPr/>
      </p:nvGrpSpPr>
      <p:grpSpPr>
        <a:xfrm>
          <a:off x="0" y="0"/>
          <a:ext cx="0" cy="0"/>
          <a:chOff x="0" y="0"/>
          <a:chExt cx="0" cy="0"/>
        </a:xfrm>
      </p:grpSpPr>
      <p:sp>
        <p:nvSpPr>
          <p:cNvPr id="77" name="Google Shape;77;p8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80"/>
          <p:cNvSpPr/>
          <p:nvPr>
            <p:ph idx="2" type="pic"/>
          </p:nvPr>
        </p:nvSpPr>
        <p:spPr>
          <a:xfrm>
            <a:off x="5183188" y="987425"/>
            <a:ext cx="6172200" cy="4873625"/>
          </a:xfrm>
          <a:prstGeom prst="rect">
            <a:avLst/>
          </a:prstGeom>
          <a:noFill/>
          <a:ln>
            <a:noFill/>
          </a:ln>
        </p:spPr>
      </p:sp>
      <p:sp>
        <p:nvSpPr>
          <p:cNvPr id="79" name="Google Shape;79;p8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 name="Google Shape;80;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3" name="Shape 83"/>
        <p:cNvGrpSpPr/>
        <p:nvPr/>
      </p:nvGrpSpPr>
      <p:grpSpPr>
        <a:xfrm>
          <a:off x="0" y="0"/>
          <a:ext cx="0" cy="0"/>
          <a:chOff x="0" y="0"/>
          <a:chExt cx="0" cy="0"/>
        </a:xfrm>
      </p:grpSpPr>
      <p:sp>
        <p:nvSpPr>
          <p:cNvPr id="84" name="Google Shape;84;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8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9" name="Shape 89"/>
        <p:cNvGrpSpPr/>
        <p:nvPr/>
      </p:nvGrpSpPr>
      <p:grpSpPr>
        <a:xfrm>
          <a:off x="0" y="0"/>
          <a:ext cx="0" cy="0"/>
          <a:chOff x="0" y="0"/>
          <a:chExt cx="0" cy="0"/>
        </a:xfrm>
      </p:grpSpPr>
      <p:sp>
        <p:nvSpPr>
          <p:cNvPr id="90" name="Google Shape;90;p8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8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7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7" name="Google Shape;27;p71"/>
          <p:cNvCxnSpPr/>
          <p:nvPr/>
        </p:nvCxnSpPr>
        <p:spPr>
          <a:xfrm>
            <a:off x="0" y="6223000"/>
            <a:ext cx="12192000" cy="0"/>
          </a:xfrm>
          <a:prstGeom prst="straightConnector1">
            <a:avLst/>
          </a:prstGeom>
          <a:noFill/>
          <a:ln cap="flat" cmpd="sng" w="28575">
            <a:solidFill>
              <a:srgbClr val="8E0000"/>
            </a:solidFill>
            <a:prstDash val="solid"/>
            <a:miter lim="800000"/>
            <a:headEnd len="sm" w="sm" type="none"/>
            <a:tailEnd len="sm" w="sm" type="none"/>
          </a:ln>
        </p:spPr>
      </p:cxnSp>
      <p:sp>
        <p:nvSpPr>
          <p:cNvPr id="28" name="Google Shape;28;p71"/>
          <p:cNvSpPr txBox="1"/>
          <p:nvPr/>
        </p:nvSpPr>
        <p:spPr>
          <a:xfrm>
            <a:off x="430213" y="6284913"/>
            <a:ext cx="6007100"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rgbClr val="8E0000"/>
                </a:solidFill>
                <a:latin typeface="Arial"/>
                <a:ea typeface="Arial"/>
                <a:cs typeface="Arial"/>
                <a:sym typeface="Arial"/>
              </a:rPr>
              <a:t>Information Sciences Institute</a:t>
            </a:r>
            <a:endParaRPr b="0" i="0" sz="1400" u="none" cap="none" strike="noStrike">
              <a:solidFill>
                <a:srgbClr val="000000"/>
              </a:solidFill>
              <a:latin typeface="Arial"/>
              <a:ea typeface="Arial"/>
              <a:cs typeface="Arial"/>
              <a:sym typeface="Arial"/>
            </a:endParaRPr>
          </a:p>
        </p:txBody>
      </p:sp>
      <p:pic>
        <p:nvPicPr>
          <p:cNvPr id="29" name="Google Shape;29;p71"/>
          <p:cNvPicPr preferRelativeResize="0"/>
          <p:nvPr/>
        </p:nvPicPr>
        <p:blipFill rotWithShape="1">
          <a:blip r:embed="rId2">
            <a:alphaModFix/>
          </a:blip>
          <a:srcRect b="13334" l="0" r="0" t="6665"/>
          <a:stretch/>
        </p:blipFill>
        <p:spPr>
          <a:xfrm>
            <a:off x="10005655" y="6262839"/>
            <a:ext cx="1965960" cy="54864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30" name="Shape 30"/>
        <p:cNvGrpSpPr/>
        <p:nvPr/>
      </p:nvGrpSpPr>
      <p:grpSpPr>
        <a:xfrm>
          <a:off x="0" y="0"/>
          <a:ext cx="0" cy="0"/>
          <a:chOff x="0" y="0"/>
          <a:chExt cx="0" cy="0"/>
        </a:xfrm>
      </p:grpSpPr>
      <p:sp>
        <p:nvSpPr>
          <p:cNvPr id="31" name="Google Shape;31;p72"/>
          <p:cNvSpPr txBox="1"/>
          <p:nvPr>
            <p:ph type="title"/>
          </p:nvPr>
        </p:nvSpPr>
        <p:spPr>
          <a:xfrm>
            <a:off x="0" y="0"/>
            <a:ext cx="9753600" cy="838200"/>
          </a:xfrm>
          <a:prstGeom prst="rect">
            <a:avLst/>
          </a:prstGeom>
          <a:solidFill>
            <a:srgbClr val="990000"/>
          </a:solid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Calibri"/>
              <a:buNone/>
              <a:defRPr b="1" sz="24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72"/>
          <p:cNvSpPr txBox="1"/>
          <p:nvPr>
            <p:ph idx="1" type="body"/>
          </p:nvPr>
        </p:nvSpPr>
        <p:spPr>
          <a:xfrm>
            <a:off x="609600" y="1066800"/>
            <a:ext cx="10972800" cy="531876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sz="2800">
                <a:solidFill>
                  <a:schemeClr val="dk1"/>
                </a:solidFill>
              </a:defRPr>
            </a:lvl1pPr>
            <a:lvl2pPr indent="-381000" lvl="1" marL="914400" algn="l">
              <a:lnSpc>
                <a:spcPct val="90000"/>
              </a:lnSpc>
              <a:spcBef>
                <a:spcPts val="500"/>
              </a:spcBef>
              <a:spcAft>
                <a:spcPts val="0"/>
              </a:spcAft>
              <a:buClr>
                <a:schemeClr val="dk1"/>
              </a:buClr>
              <a:buSzPts val="2400"/>
              <a:buChar char="•"/>
              <a:defRPr sz="2400">
                <a:solidFill>
                  <a:schemeClr val="dk1"/>
                </a:solidFill>
              </a:defRPr>
            </a:lvl2pPr>
            <a:lvl3pPr indent="-355600" lvl="2" marL="1371600" algn="l">
              <a:lnSpc>
                <a:spcPct val="90000"/>
              </a:lnSpc>
              <a:spcBef>
                <a:spcPts val="500"/>
              </a:spcBef>
              <a:spcAft>
                <a:spcPts val="0"/>
              </a:spcAft>
              <a:buClr>
                <a:schemeClr val="dk1"/>
              </a:buClr>
              <a:buSzPts val="2000"/>
              <a:buChar char="•"/>
              <a:defRPr sz="2000">
                <a:solidFill>
                  <a:schemeClr val="dk1"/>
                </a:solidFill>
              </a:defRPr>
            </a:lvl3pPr>
            <a:lvl4pPr indent="-330200" lvl="3" marL="1828800" algn="l">
              <a:lnSpc>
                <a:spcPct val="90000"/>
              </a:lnSpc>
              <a:spcBef>
                <a:spcPts val="500"/>
              </a:spcBef>
              <a:spcAft>
                <a:spcPts val="0"/>
              </a:spcAft>
              <a:buClr>
                <a:schemeClr val="dk1"/>
              </a:buClr>
              <a:buSzPts val="1600"/>
              <a:buChar char="•"/>
              <a:defRPr sz="1600">
                <a:solidFill>
                  <a:schemeClr val="dk1"/>
                </a:solidFill>
              </a:defRPr>
            </a:lvl4pPr>
            <a:lvl5pPr indent="-330200" lvl="4" marL="2286000" algn="l">
              <a:lnSpc>
                <a:spcPct val="90000"/>
              </a:lnSpc>
              <a:spcBef>
                <a:spcPts val="500"/>
              </a:spcBef>
              <a:spcAft>
                <a:spcPts val="0"/>
              </a:spcAft>
              <a:buClr>
                <a:schemeClr val="dk1"/>
              </a:buClr>
              <a:buSzPts val="1600"/>
              <a:buChar char="•"/>
              <a:defRPr sz="1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3" name="Google Shape;33;p72"/>
          <p:cNvPicPr preferRelativeResize="0"/>
          <p:nvPr/>
        </p:nvPicPr>
        <p:blipFill rotWithShape="1">
          <a:blip r:embed="rId2">
            <a:alphaModFix/>
          </a:blip>
          <a:srcRect b="13000" l="12000" r="10000" t="12000"/>
          <a:stretch/>
        </p:blipFill>
        <p:spPr>
          <a:xfrm>
            <a:off x="10712704" y="0"/>
            <a:ext cx="1479296" cy="10668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showMasterSp="0" type="tx">
  <p:cSld name="TITLE_AND_BODY">
    <p:spTree>
      <p:nvGrpSpPr>
        <p:cNvPr id="34" name="Shape 34"/>
        <p:cNvGrpSpPr/>
        <p:nvPr/>
      </p:nvGrpSpPr>
      <p:grpSpPr>
        <a:xfrm>
          <a:off x="0" y="0"/>
          <a:ext cx="0" cy="0"/>
          <a:chOff x="0" y="0"/>
          <a:chExt cx="0" cy="0"/>
        </a:xfrm>
      </p:grpSpPr>
      <p:sp>
        <p:nvSpPr>
          <p:cNvPr id="35" name="Google Shape;35;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Gill Sans"/>
              <a:buNone/>
              <a:defRPr>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7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Gill Sans"/>
                <a:ea typeface="Gill Sans"/>
                <a:cs typeface="Gill Sans"/>
                <a:sym typeface="Gill Sans"/>
              </a:defRPr>
            </a:lvl1pPr>
            <a:lvl2pPr indent="-381000" lvl="1" marL="914400" algn="l">
              <a:lnSpc>
                <a:spcPct val="90000"/>
              </a:lnSpc>
              <a:spcBef>
                <a:spcPts val="500"/>
              </a:spcBef>
              <a:spcAft>
                <a:spcPts val="0"/>
              </a:spcAft>
              <a:buClr>
                <a:schemeClr val="dk1"/>
              </a:buClr>
              <a:buSzPts val="2400"/>
              <a:buChar char="•"/>
              <a:defRPr>
                <a:latin typeface="Gill Sans"/>
                <a:ea typeface="Gill Sans"/>
                <a:cs typeface="Gill Sans"/>
                <a:sym typeface="Gill Sans"/>
              </a:defRPr>
            </a:lvl2pPr>
            <a:lvl3pPr indent="-355600" lvl="2" marL="1371600" algn="l">
              <a:lnSpc>
                <a:spcPct val="90000"/>
              </a:lnSpc>
              <a:spcBef>
                <a:spcPts val="500"/>
              </a:spcBef>
              <a:spcAft>
                <a:spcPts val="0"/>
              </a:spcAft>
              <a:buClr>
                <a:schemeClr val="dk1"/>
              </a:buClr>
              <a:buSzPts val="2000"/>
              <a:buChar char="•"/>
              <a:defRPr>
                <a:latin typeface="Gill Sans"/>
                <a:ea typeface="Gill Sans"/>
                <a:cs typeface="Gill Sans"/>
                <a:sym typeface="Gill Sans"/>
              </a:defRPr>
            </a:lvl3pPr>
            <a:lvl4pPr indent="-342900" lvl="3" marL="1828800" algn="l">
              <a:lnSpc>
                <a:spcPct val="90000"/>
              </a:lnSpc>
              <a:spcBef>
                <a:spcPts val="500"/>
              </a:spcBef>
              <a:spcAft>
                <a:spcPts val="0"/>
              </a:spcAft>
              <a:buClr>
                <a:schemeClr val="dk1"/>
              </a:buClr>
              <a:buSzPts val="1800"/>
              <a:buChar char="•"/>
              <a:defRPr>
                <a:latin typeface="Gill Sans"/>
                <a:ea typeface="Gill Sans"/>
                <a:cs typeface="Gill Sans"/>
                <a:sym typeface="Gill Sans"/>
              </a:defRPr>
            </a:lvl4pPr>
            <a:lvl5pPr indent="-342900" lvl="4" marL="2286000" algn="l">
              <a:lnSpc>
                <a:spcPct val="90000"/>
              </a:lnSpc>
              <a:spcBef>
                <a:spcPts val="500"/>
              </a:spcBef>
              <a:spcAft>
                <a:spcPts val="0"/>
              </a:spcAft>
              <a:buClr>
                <a:schemeClr val="dk1"/>
              </a:buClr>
              <a:buSzPts val="1800"/>
              <a:buChar char="•"/>
              <a:defRPr>
                <a:latin typeface="Gill Sans"/>
                <a:ea typeface="Gill Sans"/>
                <a:cs typeface="Gill Sans"/>
                <a:sym typeface="Gill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7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7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1" name="Google Shape;41;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7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7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7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7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7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hyperlink" Target="https://www.xyonix.com/blog/how-to-detect-and-mitigate-harmful-societal-bias-in-your-organizations-ai"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jpg"/><Relationship Id="rId4" Type="http://schemas.openxmlformats.org/officeDocument/2006/relationships/image" Target="../media/image14.png"/><Relationship Id="rId5"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jpg"/><Relationship Id="rId4" Type="http://schemas.openxmlformats.org/officeDocument/2006/relationships/image" Target="../media/image14.png"/><Relationship Id="rId5"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jpg"/><Relationship Id="rId4" Type="http://schemas.openxmlformats.org/officeDocument/2006/relationships/image" Target="../media/image22.png"/><Relationship Id="rId5"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jpg"/><Relationship Id="rId4" Type="http://schemas.openxmlformats.org/officeDocument/2006/relationships/image" Target="../media/image22.png"/><Relationship Id="rId5"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4.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4.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3.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47.pn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4.png"/><Relationship Id="rId4" Type="http://schemas.openxmlformats.org/officeDocument/2006/relationships/hyperlink" Target="https://arxiv.org/pdf/1908.09635.pdf"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8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5.png"/><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96.png"/><Relationship Id="rId4" Type="http://schemas.openxmlformats.org/officeDocument/2006/relationships/image" Target="../media/image91.png"/><Relationship Id="rId5" Type="http://schemas.openxmlformats.org/officeDocument/2006/relationships/image" Target="../media/image9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9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100.png"/><Relationship Id="rId6" Type="http://schemas.openxmlformats.org/officeDocument/2006/relationships/image" Target="../media/image9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2.png"/><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7.png"/><Relationship Id="rId4" Type="http://schemas.openxmlformats.org/officeDocument/2006/relationships/image" Target="../media/image9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Definitions of Fairness</a:t>
            </a:r>
            <a:endParaRPr/>
          </a:p>
        </p:txBody>
      </p:sp>
      <p:sp>
        <p:nvSpPr>
          <p:cNvPr id="100" name="Google Shape;100;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Keith Burghardt and Kristina Lerman</a:t>
            </a:r>
            <a:endParaRPr/>
          </a:p>
          <a:p>
            <a:pPr indent="0" lvl="0" marL="0" rtl="0" algn="ctr">
              <a:lnSpc>
                <a:spcPct val="90000"/>
              </a:lnSpc>
              <a:spcBef>
                <a:spcPts val="0"/>
              </a:spcBef>
              <a:spcAft>
                <a:spcPts val="0"/>
              </a:spcAft>
              <a:buClr>
                <a:schemeClr val="dk1"/>
              </a:buClr>
              <a:buSzPts val="2400"/>
              <a:buNone/>
            </a:pPr>
            <a:r>
              <a:rPr lang="en-US"/>
              <a:t>(slides modified from Fred Morstatter)</a:t>
            </a:r>
            <a:endParaRPr/>
          </a:p>
          <a:p>
            <a:pPr indent="0" lvl="0" marL="0" rtl="0" algn="ctr">
              <a:lnSpc>
                <a:spcPct val="90000"/>
              </a:lnSpc>
              <a:spcBef>
                <a:spcPts val="1000"/>
              </a:spcBef>
              <a:spcAft>
                <a:spcPts val="0"/>
              </a:spcAft>
              <a:buClr>
                <a:schemeClr val="dk1"/>
              </a:buClr>
              <a:buSzPts val="2400"/>
              <a:buNone/>
            </a:pPr>
            <a:r>
              <a:rPr lang="en-US"/>
              <a:t>keithab@isi.edu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Statistical Parity (Group Fairness)</a:t>
            </a:r>
            <a:endParaRPr/>
          </a:p>
        </p:txBody>
      </p:sp>
      <p:sp>
        <p:nvSpPr>
          <p:cNvPr id="167" name="Google Shape;167;p8"/>
          <p:cNvSpPr txBox="1"/>
          <p:nvPr>
            <p:ph idx="1" type="body"/>
          </p:nvPr>
        </p:nvSpPr>
        <p:spPr>
          <a:xfrm>
            <a:off x="1981200" y="1600201"/>
            <a:ext cx="8369300" cy="117263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Equalize two groups S, T at the level of outcomes </a:t>
            </a:r>
            <a:endParaRPr/>
          </a:p>
          <a:p>
            <a:pPr indent="-228600" lvl="1" marL="685800" rtl="0" algn="l">
              <a:lnSpc>
                <a:spcPct val="90000"/>
              </a:lnSpc>
              <a:spcBef>
                <a:spcPts val="500"/>
              </a:spcBef>
              <a:spcAft>
                <a:spcPts val="0"/>
              </a:spcAft>
              <a:buClr>
                <a:schemeClr val="dk1"/>
              </a:buClr>
              <a:buSzPts val="2400"/>
              <a:buChar char="•"/>
            </a:pPr>
            <a:r>
              <a:rPr lang="en-US"/>
              <a:t>E.g. </a:t>
            </a:r>
            <a:r>
              <a:rPr i="1" lang="en-US"/>
              <a:t>S</a:t>
            </a:r>
            <a:r>
              <a:rPr lang="en-US"/>
              <a:t> = minority, </a:t>
            </a:r>
            <a:r>
              <a:rPr i="1" lang="en-US"/>
              <a:t>T = S</a:t>
            </a:r>
            <a:r>
              <a:rPr baseline="30000" i="1" lang="en-US"/>
              <a:t>c</a:t>
            </a:r>
            <a:endParaRPr baseline="30000" i="1"/>
          </a:p>
          <a:p>
            <a:pPr indent="0" lvl="1" marL="457200" rtl="0" algn="l">
              <a:lnSpc>
                <a:spcPct val="90000"/>
              </a:lnSpc>
              <a:spcBef>
                <a:spcPts val="500"/>
              </a:spcBef>
              <a:spcAft>
                <a:spcPts val="0"/>
              </a:spcAft>
              <a:buClr>
                <a:schemeClr val="dk1"/>
              </a:buClr>
              <a:buSzPts val="2400"/>
              <a:buNone/>
            </a:pPr>
            <a:r>
              <a:t/>
            </a:r>
            <a:endParaRPr/>
          </a:p>
          <a:p>
            <a:pPr indent="0" lvl="1" marL="457200" rtl="0" algn="l">
              <a:lnSpc>
                <a:spcPct val="90000"/>
              </a:lnSpc>
              <a:spcBef>
                <a:spcPts val="500"/>
              </a:spcBef>
              <a:spcAft>
                <a:spcPts val="0"/>
              </a:spcAft>
              <a:buClr>
                <a:schemeClr val="dk1"/>
              </a:buClr>
              <a:buSzPts val="2400"/>
              <a:buNone/>
            </a:pPr>
            <a:r>
              <a:t/>
            </a:r>
            <a:endParaRPr/>
          </a:p>
        </p:txBody>
      </p:sp>
      <p:sp>
        <p:nvSpPr>
          <p:cNvPr id="168" name="Google Shape;168;p8"/>
          <p:cNvSpPr/>
          <p:nvPr/>
        </p:nvSpPr>
        <p:spPr>
          <a:xfrm>
            <a:off x="2158950" y="3092626"/>
            <a:ext cx="7874100" cy="2062200"/>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	Pr[credit = 1 | </a:t>
            </a:r>
            <a:r>
              <a:rPr b="0" i="1" lang="en-US" sz="3200" u="none" cap="none" strike="noStrike">
                <a:solidFill>
                  <a:schemeClr val="dk1"/>
                </a:solidFill>
                <a:latin typeface="Calibri"/>
                <a:ea typeface="Calibri"/>
                <a:cs typeface="Calibri"/>
                <a:sym typeface="Calibri"/>
              </a:rPr>
              <a:t>S</a:t>
            </a:r>
            <a:r>
              <a:rPr b="0" i="0" lang="en-US" sz="3200" u="none" cap="none" strike="noStrike">
                <a:solidFill>
                  <a:schemeClr val="dk1"/>
                </a:solidFill>
                <a:latin typeface="Calibri"/>
                <a:ea typeface="Calibri"/>
                <a:cs typeface="Calibri"/>
                <a:sym typeface="Calibri"/>
              </a:rPr>
              <a:t>] = Pr [credit = 1 | </a:t>
            </a:r>
            <a:r>
              <a:rPr b="0" i="1" lang="en-US" sz="3200" u="none" cap="none" strike="noStrike">
                <a:solidFill>
                  <a:schemeClr val="dk1"/>
                </a:solidFill>
                <a:latin typeface="Calibri"/>
                <a:ea typeface="Calibri"/>
                <a:cs typeface="Calibri"/>
                <a:sym typeface="Calibri"/>
              </a:rPr>
              <a:t>T</a:t>
            </a:r>
            <a:r>
              <a:rPr b="0" i="0" lang="en-US" sz="3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a:p>
            <a:pPr indent="0" lvl="1" marL="45720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“Fraction of people in S getting </a:t>
            </a:r>
            <a:endParaRPr b="0" i="0" sz="1400" u="none" cap="none" strike="noStrike">
              <a:solidFill>
                <a:srgbClr val="000000"/>
              </a:solidFill>
              <a:latin typeface="Arial"/>
              <a:ea typeface="Arial"/>
              <a:cs typeface="Arial"/>
              <a:sym typeface="Arial"/>
            </a:endParaRPr>
          </a:p>
          <a:p>
            <a:pPr indent="0" lvl="1" marL="45720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credit  same as in 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g111053cf010_0_86"/>
          <p:cNvPicPr preferRelativeResize="0"/>
          <p:nvPr/>
        </p:nvPicPr>
        <p:blipFill rotWithShape="1">
          <a:blip r:embed="rId3">
            <a:alphaModFix/>
          </a:blip>
          <a:srcRect b="0" l="0" r="0" t="0"/>
          <a:stretch/>
        </p:blipFill>
        <p:spPr>
          <a:xfrm>
            <a:off x="1" y="235634"/>
            <a:ext cx="12192000" cy="4966191"/>
          </a:xfrm>
          <a:prstGeom prst="rect">
            <a:avLst/>
          </a:prstGeom>
          <a:noFill/>
          <a:ln>
            <a:noFill/>
          </a:ln>
        </p:spPr>
      </p:pic>
      <p:sp>
        <p:nvSpPr>
          <p:cNvPr id="175" name="Google Shape;175;g111053cf010_0_86"/>
          <p:cNvSpPr txBox="1"/>
          <p:nvPr/>
        </p:nvSpPr>
        <p:spPr>
          <a:xfrm>
            <a:off x="0" y="5798100"/>
            <a:ext cx="10127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Calibri"/>
                <a:ea typeface="Calibri"/>
                <a:cs typeface="Calibri"/>
                <a:sym typeface="Calibri"/>
              </a:rPr>
              <a:t>Group Level Graphic Credit: </a:t>
            </a:r>
            <a:r>
              <a:rPr b="0" i="1" lang="en-US" sz="1400" u="sng" cap="none" strike="noStrike">
                <a:solidFill>
                  <a:srgbClr val="0563C1"/>
                </a:solidFill>
                <a:latin typeface="Calibri"/>
                <a:ea typeface="Calibri"/>
                <a:cs typeface="Calibri"/>
                <a:sym typeface="Calibri"/>
                <a:hlinkClick r:id="rId4">
                  <a:extLst>
                    <a:ext uri="{A12FA001-AC4F-418D-AE19-62706E023703}">
                      <ahyp:hlinkClr val="tx"/>
                    </a:ext>
                  </a:extLst>
                </a:hlinkClick>
              </a:rPr>
              <a:t>https://www.xyonix.com/blog/how-to-detect-and-mitigate-harmful-societal-bias-in-your-organizations-ai</a:t>
            </a:r>
            <a:endParaRPr b="0" i="1"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1edea18327e_1_3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Example from COMPAS</a:t>
            </a:r>
            <a:endParaRPr/>
          </a:p>
        </p:txBody>
      </p:sp>
      <p:sp>
        <p:nvSpPr>
          <p:cNvPr id="182" name="Google Shape;182;g1edea18327e_1_3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83" name="Google Shape;183;g1edea18327e_1_35"/>
          <p:cNvPicPr preferRelativeResize="0"/>
          <p:nvPr/>
        </p:nvPicPr>
        <p:blipFill>
          <a:blip r:embed="rId3">
            <a:alphaModFix/>
          </a:blip>
          <a:stretch>
            <a:fillRect/>
          </a:stretch>
        </p:blipFill>
        <p:spPr>
          <a:xfrm>
            <a:off x="1038225" y="1428750"/>
            <a:ext cx="10115550" cy="4000500"/>
          </a:xfrm>
          <a:prstGeom prst="rect">
            <a:avLst/>
          </a:prstGeom>
          <a:noFill/>
          <a:ln>
            <a:noFill/>
          </a:ln>
        </p:spPr>
      </p:pic>
      <p:sp>
        <p:nvSpPr>
          <p:cNvPr id="184" name="Google Shape;184;g1edea18327e_1_35"/>
          <p:cNvSpPr txBox="1"/>
          <p:nvPr/>
        </p:nvSpPr>
        <p:spPr>
          <a:xfrm>
            <a:off x="0" y="55612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https://afraenkel.github.io/fairness-book/content/08-compas-2.html</a:t>
            </a:r>
            <a:endParaRPr/>
          </a:p>
        </p:txBody>
      </p:sp>
      <p:sp>
        <p:nvSpPr>
          <p:cNvPr id="185" name="Google Shape;185;g1edea18327e_1_35"/>
          <p:cNvSpPr txBox="1"/>
          <p:nvPr/>
        </p:nvSpPr>
        <p:spPr>
          <a:xfrm>
            <a:off x="3550700" y="5429250"/>
            <a:ext cx="690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chemeClr val="accent6"/>
                </a:solidFill>
                <a:latin typeface="Calibri"/>
                <a:ea typeface="Calibri"/>
                <a:cs typeface="Calibri"/>
                <a:sym typeface="Calibri"/>
              </a:rPr>
              <a:t>Pretty fair (by this definition)</a:t>
            </a:r>
            <a:endParaRPr sz="3600">
              <a:solidFill>
                <a:schemeClr val="accent6"/>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edea18327e_1_6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92" name="Google Shape;192;g1edea18327e_1_6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9"/>
          <p:cNvSpPr txBox="1"/>
          <p:nvPr>
            <p:ph idx="1" type="body"/>
          </p:nvPr>
        </p:nvSpPr>
        <p:spPr>
          <a:xfrm>
            <a:off x="400875" y="321875"/>
            <a:ext cx="11500200" cy="4526100"/>
          </a:xfrm>
          <a:prstGeom prst="rect">
            <a:avLst/>
          </a:prstGeom>
          <a:noFill/>
          <a:ln>
            <a:noFill/>
          </a:ln>
        </p:spPr>
        <p:txBody>
          <a:bodyPr anchorCtr="0" anchor="t" bIns="45700" lIns="91425" spcFirstLastPara="1" rIns="91425" wrap="square" tIns="45700">
            <a:normAutofit/>
          </a:bodyPr>
          <a:lstStyle/>
          <a:p>
            <a:pPr indent="0" lvl="1" marL="457200" rtl="0" algn="l">
              <a:lnSpc>
                <a:spcPct val="90000"/>
              </a:lnSpc>
              <a:spcBef>
                <a:spcPts val="0"/>
              </a:spcBef>
              <a:spcAft>
                <a:spcPts val="0"/>
              </a:spcAft>
              <a:buClr>
                <a:schemeClr val="dk1"/>
              </a:buClr>
              <a:buSzPts val="2400"/>
              <a:buNone/>
            </a:pPr>
            <a:r>
              <a:t/>
            </a:r>
            <a:endParaRPr/>
          </a:p>
          <a:p>
            <a:pPr indent="0" lvl="0" marL="0" rtl="0" algn="l">
              <a:lnSpc>
                <a:spcPct val="90000"/>
              </a:lnSpc>
              <a:spcBef>
                <a:spcPts val="1000"/>
              </a:spcBef>
              <a:spcAft>
                <a:spcPts val="0"/>
              </a:spcAft>
              <a:buClr>
                <a:srgbClr val="FF0000"/>
              </a:buClr>
              <a:buSzPts val="2800"/>
              <a:buNone/>
            </a:pPr>
            <a:r>
              <a:rPr b="1" lang="en-US">
                <a:solidFill>
                  <a:srgbClr val="FF0000"/>
                </a:solidFill>
              </a:rPr>
              <a:t>Group fairness definitions are not strong enough </a:t>
            </a:r>
            <a:r>
              <a:rPr lang="en-US"/>
              <a:t>as a notion of fairness</a:t>
            </a:r>
            <a:endParaRPr/>
          </a:p>
          <a:p>
            <a:pPr indent="-228600" lvl="1" marL="685800" rtl="0" algn="l">
              <a:lnSpc>
                <a:spcPct val="90000"/>
              </a:lnSpc>
              <a:spcBef>
                <a:spcPts val="500"/>
              </a:spcBef>
              <a:spcAft>
                <a:spcPts val="0"/>
              </a:spcAft>
              <a:buClr>
                <a:schemeClr val="dk1"/>
              </a:buClr>
              <a:buSzPts val="2400"/>
              <a:buChar char="•"/>
            </a:pPr>
            <a:r>
              <a:rPr lang="en-US"/>
              <a:t>Sometimes desirable, but can be abused</a:t>
            </a:r>
            <a:endParaRPr/>
          </a:p>
          <a:p>
            <a:pPr indent="-76200" lvl="1" marL="6858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800"/>
              <a:buChar char="•"/>
            </a:pPr>
            <a:r>
              <a:rPr b="1" lang="en-US"/>
              <a:t>Breaking Statistical Parity. </a:t>
            </a:r>
            <a:r>
              <a:rPr lang="en-US"/>
              <a:t>Two ways: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Select smartest students in </a:t>
            </a:r>
            <a:r>
              <a:rPr i="1" lang="en-US"/>
              <a:t>T</a:t>
            </a:r>
            <a:r>
              <a:rPr lang="en-US"/>
              <a:t>, random students in </a:t>
            </a:r>
            <a:r>
              <a:rPr i="1" lang="en-US"/>
              <a:t>S</a:t>
            </a:r>
            <a:endParaRPr/>
          </a:p>
          <a:p>
            <a:pPr indent="-228600" lvl="1" marL="685800" rtl="0" algn="l">
              <a:lnSpc>
                <a:spcPct val="90000"/>
              </a:lnSpc>
              <a:spcBef>
                <a:spcPts val="500"/>
              </a:spcBef>
              <a:spcAft>
                <a:spcPts val="0"/>
              </a:spcAft>
              <a:buClr>
                <a:schemeClr val="dk1"/>
              </a:buClr>
              <a:buSzPts val="2400"/>
              <a:buChar char="•"/>
            </a:pPr>
            <a:r>
              <a:rPr i="1" lang="en-US"/>
              <a:t>Students in T will perform better</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Does not allow perfect predictor (if Y correlated with A)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Conditional Statistical Parity</a:t>
            </a:r>
            <a:endParaRPr/>
          </a:p>
        </p:txBody>
      </p:sp>
      <p:sp>
        <p:nvSpPr>
          <p:cNvPr id="204" name="Google Shape;204;p10"/>
          <p:cNvSpPr txBox="1"/>
          <p:nvPr>
            <p:ph idx="1" type="body"/>
          </p:nvPr>
        </p:nvSpPr>
        <p:spPr>
          <a:xfrm>
            <a:off x="150975" y="1596550"/>
            <a:ext cx="79527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P(d = 1 | L = </a:t>
            </a:r>
            <a:r>
              <a:rPr i="1" lang="en-US"/>
              <a:t>l</a:t>
            </a:r>
            <a:r>
              <a:rPr lang="en-US"/>
              <a:t>, A = m) = P(d = 1 | L= </a:t>
            </a:r>
            <a:r>
              <a:rPr i="1" lang="en-US"/>
              <a:t>l</a:t>
            </a:r>
            <a:r>
              <a:rPr lang="en-US"/>
              <a:t>, A = f)</a:t>
            </a:r>
            <a:endParaRPr/>
          </a:p>
          <a:p>
            <a:pPr indent="-228600" lvl="0" marL="228600" rtl="0" algn="l">
              <a:lnSpc>
                <a:spcPct val="90000"/>
              </a:lnSpc>
              <a:spcBef>
                <a:spcPts val="1000"/>
              </a:spcBef>
              <a:spcAft>
                <a:spcPts val="0"/>
              </a:spcAft>
              <a:buClr>
                <a:schemeClr val="dk1"/>
              </a:buClr>
              <a:buSzPts val="2800"/>
              <a:buChar char="•"/>
            </a:pPr>
            <a:r>
              <a:rPr i="1" lang="en-US"/>
              <a:t>Difference:</a:t>
            </a:r>
            <a:r>
              <a:rPr lang="en-US"/>
              <a:t> </a:t>
            </a:r>
            <a:r>
              <a:rPr lang="en-US" u="sng"/>
              <a:t>Considering these factors</a:t>
            </a:r>
            <a:r>
              <a:rPr lang="en-US"/>
              <a:t>, protected and unprotected instances should have the same probability of success.</a:t>
            </a:r>
            <a:endParaRPr/>
          </a:p>
          <a:p>
            <a:pPr indent="-228600" lvl="0" marL="228600" rtl="0" algn="l">
              <a:lnSpc>
                <a:spcPct val="90000"/>
              </a:lnSpc>
              <a:spcBef>
                <a:spcPts val="1000"/>
              </a:spcBef>
              <a:spcAft>
                <a:spcPts val="0"/>
              </a:spcAft>
              <a:buClr>
                <a:schemeClr val="dk1"/>
              </a:buClr>
              <a:buSzPts val="2800"/>
              <a:buChar char="•"/>
            </a:pPr>
            <a:r>
              <a:rPr lang="en-US"/>
              <a:t>L must be legitimate.</a:t>
            </a:r>
            <a:endParaRPr/>
          </a:p>
          <a:p>
            <a:pPr indent="-228600" lvl="0" marL="228600" rtl="0" algn="l">
              <a:lnSpc>
                <a:spcPct val="90000"/>
              </a:lnSpc>
              <a:spcBef>
                <a:spcPts val="1000"/>
              </a:spcBef>
              <a:spcAft>
                <a:spcPts val="0"/>
              </a:spcAft>
              <a:buClr>
                <a:schemeClr val="dk1"/>
              </a:buClr>
              <a:buSzPts val="2800"/>
              <a:buChar char="•"/>
            </a:pPr>
            <a:r>
              <a:rPr lang="en-US"/>
              <a:t>Imagine the credit example, legitimate:</a:t>
            </a:r>
            <a:endParaRPr/>
          </a:p>
          <a:p>
            <a:pPr indent="-228600" lvl="1" marL="685800" rtl="0" algn="l">
              <a:lnSpc>
                <a:spcPct val="90000"/>
              </a:lnSpc>
              <a:spcBef>
                <a:spcPts val="500"/>
              </a:spcBef>
              <a:spcAft>
                <a:spcPts val="0"/>
              </a:spcAft>
              <a:buClr>
                <a:schemeClr val="dk1"/>
              </a:buClr>
              <a:buSzPts val="2400"/>
              <a:buChar char="•"/>
            </a:pPr>
            <a:r>
              <a:rPr lang="en-US"/>
              <a:t>Credit history, employment, amount requested.</a:t>
            </a:r>
            <a:endParaRPr/>
          </a:p>
        </p:txBody>
      </p:sp>
      <p:sp>
        <p:nvSpPr>
          <p:cNvPr id="205" name="Google Shape;205;p10"/>
          <p:cNvSpPr/>
          <p:nvPr/>
        </p:nvSpPr>
        <p:spPr>
          <a:xfrm>
            <a:off x="9054950" y="1671450"/>
            <a:ext cx="2734500" cy="26916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 name="Google Shape;206;p10"/>
          <p:cNvCxnSpPr/>
          <p:nvPr/>
        </p:nvCxnSpPr>
        <p:spPr>
          <a:xfrm flipH="1" rot="10800000">
            <a:off x="9212425" y="1886325"/>
            <a:ext cx="2448300" cy="2476800"/>
          </a:xfrm>
          <a:prstGeom prst="straightConnector1">
            <a:avLst/>
          </a:prstGeom>
          <a:noFill/>
          <a:ln cap="flat" cmpd="sng" w="19050">
            <a:solidFill>
              <a:srgbClr val="8E0000"/>
            </a:solidFill>
            <a:prstDash val="solid"/>
            <a:round/>
            <a:headEnd len="med" w="med" type="none"/>
            <a:tailEnd len="med" w="med" type="none"/>
          </a:ln>
        </p:spPr>
      </p:cxnSp>
      <p:cxnSp>
        <p:nvCxnSpPr>
          <p:cNvPr id="207" name="Google Shape;207;p10"/>
          <p:cNvCxnSpPr/>
          <p:nvPr/>
        </p:nvCxnSpPr>
        <p:spPr>
          <a:xfrm flipH="1" rot="10800000">
            <a:off x="9126525" y="1828950"/>
            <a:ext cx="2448300" cy="2476800"/>
          </a:xfrm>
          <a:prstGeom prst="straightConnector1">
            <a:avLst/>
          </a:prstGeom>
          <a:noFill/>
          <a:ln cap="flat" cmpd="sng" w="19050">
            <a:solidFill>
              <a:schemeClr val="accent6"/>
            </a:solidFill>
            <a:prstDash val="solid"/>
            <a:round/>
            <a:headEnd len="med" w="med" type="none"/>
            <a:tailEnd len="med" w="med" type="none"/>
          </a:ln>
        </p:spPr>
      </p:cxnSp>
      <p:sp>
        <p:nvSpPr>
          <p:cNvPr id="208" name="Google Shape;208;p10"/>
          <p:cNvSpPr txBox="1"/>
          <p:nvPr/>
        </p:nvSpPr>
        <p:spPr>
          <a:xfrm rot="-5400000">
            <a:off x="7193400" y="2728800"/>
            <a:ext cx="3000000" cy="677100"/>
          </a:xfrm>
          <a:prstGeom prst="rect">
            <a:avLst/>
          </a:prstGeom>
          <a:noFill/>
          <a:ln>
            <a:noFill/>
          </a:ln>
        </p:spPr>
        <p:txBody>
          <a:bodyPr anchorCtr="0" anchor="t" bIns="91425" lIns="91425" spcFirstLastPara="1" rIns="91425" wrap="square" tIns="91425">
            <a:spAutoFit/>
          </a:bodyPr>
          <a:lstStyle/>
          <a:p>
            <a:pPr indent="0" lvl="1" marL="0" rtl="0" algn="ctr">
              <a:spcBef>
                <a:spcPts val="0"/>
              </a:spcBef>
              <a:spcAft>
                <a:spcPts val="0"/>
              </a:spcAft>
              <a:buNone/>
            </a:pPr>
            <a:r>
              <a:rPr lang="en-US" sz="3200">
                <a:solidFill>
                  <a:schemeClr val="dk1"/>
                </a:solidFill>
                <a:latin typeface="Calibri"/>
                <a:ea typeface="Calibri"/>
                <a:cs typeface="Calibri"/>
                <a:sym typeface="Calibri"/>
              </a:rPr>
              <a:t>Pr[</a:t>
            </a:r>
            <a:r>
              <a:rPr lang="en-US" sz="3200">
                <a:solidFill>
                  <a:schemeClr val="dk1"/>
                </a:solidFill>
                <a:latin typeface="Calibri"/>
                <a:ea typeface="Calibri"/>
                <a:cs typeface="Calibri"/>
                <a:sym typeface="Calibri"/>
              </a:rPr>
              <a:t>credit = 1]</a:t>
            </a:r>
            <a:endParaRPr/>
          </a:p>
        </p:txBody>
      </p:sp>
      <p:sp>
        <p:nvSpPr>
          <p:cNvPr id="209" name="Google Shape;209;p10"/>
          <p:cNvSpPr txBox="1"/>
          <p:nvPr/>
        </p:nvSpPr>
        <p:spPr>
          <a:xfrm>
            <a:off x="8922200" y="4444000"/>
            <a:ext cx="3000000" cy="677100"/>
          </a:xfrm>
          <a:prstGeom prst="rect">
            <a:avLst/>
          </a:prstGeom>
          <a:noFill/>
          <a:ln>
            <a:noFill/>
          </a:ln>
        </p:spPr>
        <p:txBody>
          <a:bodyPr anchorCtr="0" anchor="t" bIns="91425" lIns="91425" spcFirstLastPara="1" rIns="91425" wrap="square" tIns="91425">
            <a:spAutoFit/>
          </a:bodyPr>
          <a:lstStyle/>
          <a:p>
            <a:pPr indent="0" lvl="1" marL="0" rtl="0" algn="ctr">
              <a:spcBef>
                <a:spcPts val="0"/>
              </a:spcBef>
              <a:spcAft>
                <a:spcPts val="0"/>
              </a:spcAft>
              <a:buNone/>
            </a:pPr>
            <a:r>
              <a:rPr lang="en-US" sz="3200">
                <a:solidFill>
                  <a:schemeClr val="dk1"/>
                </a:solidFill>
                <a:latin typeface="Calibri"/>
                <a:ea typeface="Calibri"/>
                <a:cs typeface="Calibri"/>
                <a:sym typeface="Calibri"/>
              </a:rPr>
              <a:t>Score</a:t>
            </a:r>
            <a:endParaRPr/>
          </a:p>
        </p:txBody>
      </p:sp>
      <p:sp>
        <p:nvSpPr>
          <p:cNvPr id="210" name="Google Shape;210;p10"/>
          <p:cNvSpPr txBox="1"/>
          <p:nvPr/>
        </p:nvSpPr>
        <p:spPr>
          <a:xfrm>
            <a:off x="9126525" y="2305100"/>
            <a:ext cx="166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accent6"/>
                </a:solidFill>
                <a:latin typeface="Calibri"/>
                <a:ea typeface="Calibri"/>
                <a:cs typeface="Calibri"/>
                <a:sym typeface="Calibri"/>
              </a:rPr>
              <a:t>Protected class 1</a:t>
            </a:r>
            <a:endParaRPr b="1" sz="1600">
              <a:solidFill>
                <a:schemeClr val="accent6"/>
              </a:solidFill>
              <a:latin typeface="Calibri"/>
              <a:ea typeface="Calibri"/>
              <a:cs typeface="Calibri"/>
              <a:sym typeface="Calibri"/>
            </a:endParaRPr>
          </a:p>
        </p:txBody>
      </p:sp>
      <p:sp>
        <p:nvSpPr>
          <p:cNvPr id="211" name="Google Shape;211;p10"/>
          <p:cNvSpPr txBox="1"/>
          <p:nvPr/>
        </p:nvSpPr>
        <p:spPr>
          <a:xfrm>
            <a:off x="10120850" y="3559925"/>
            <a:ext cx="166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rgbClr val="8E0000"/>
                </a:solidFill>
                <a:latin typeface="Calibri"/>
                <a:ea typeface="Calibri"/>
                <a:cs typeface="Calibri"/>
                <a:sym typeface="Calibri"/>
              </a:rPr>
              <a:t>Protected class 2</a:t>
            </a:r>
            <a:endParaRPr b="1" sz="1600">
              <a:solidFill>
                <a:srgbClr val="8E0000"/>
              </a:solidFill>
              <a:latin typeface="Calibri"/>
              <a:ea typeface="Calibri"/>
              <a:cs typeface="Calibri"/>
              <a:sym typeface="Calibri"/>
            </a:endParaRPr>
          </a:p>
        </p:txBody>
      </p:sp>
      <p:sp>
        <p:nvSpPr>
          <p:cNvPr id="212" name="Google Shape;212;p10"/>
          <p:cNvSpPr txBox="1"/>
          <p:nvPr/>
        </p:nvSpPr>
        <p:spPr>
          <a:xfrm>
            <a:off x="7968275" y="913400"/>
            <a:ext cx="4649100" cy="677100"/>
          </a:xfrm>
          <a:prstGeom prst="rect">
            <a:avLst/>
          </a:prstGeom>
          <a:noFill/>
          <a:ln>
            <a:noFill/>
          </a:ln>
        </p:spPr>
        <p:txBody>
          <a:bodyPr anchorCtr="0" anchor="t" bIns="91425" lIns="91425" spcFirstLastPara="1" rIns="91425" wrap="square" tIns="91425">
            <a:spAutoFit/>
          </a:bodyPr>
          <a:lstStyle/>
          <a:p>
            <a:pPr indent="0" lvl="1" marL="457200" rtl="0" algn="l">
              <a:spcBef>
                <a:spcPts val="0"/>
              </a:spcBef>
              <a:spcAft>
                <a:spcPts val="0"/>
              </a:spcAft>
              <a:buNone/>
            </a:pPr>
            <a:r>
              <a:rPr lang="en-US" sz="3200">
                <a:solidFill>
                  <a:schemeClr val="dk1"/>
                </a:solidFill>
                <a:latin typeface="Calibri"/>
                <a:ea typeface="Calibri"/>
                <a:cs typeface="Calibri"/>
                <a:sym typeface="Calibri"/>
              </a:rPr>
              <a:t>Ideal statistical parity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Equalized Odds</a:t>
            </a:r>
            <a:endParaRPr/>
          </a:p>
        </p:txBody>
      </p:sp>
      <p:sp>
        <p:nvSpPr>
          <p:cNvPr id="219" name="Google Shape;219;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Definition:</a:t>
            </a:r>
            <a:endParaRPr/>
          </a:p>
          <a:p>
            <a:pPr indent="-228600" lvl="0" marL="228600" rtl="0" algn="l">
              <a:lnSpc>
                <a:spcPct val="90000"/>
              </a:lnSpc>
              <a:spcBef>
                <a:spcPts val="1000"/>
              </a:spcBef>
              <a:spcAft>
                <a:spcPts val="0"/>
              </a:spcAft>
              <a:buClr>
                <a:schemeClr val="dk1"/>
              </a:buClr>
              <a:buSzPts val="2800"/>
              <a:buChar char="•"/>
            </a:pPr>
            <a:r>
              <a:rPr lang="en-US"/>
              <a:t>Prediction does not provide information about </a:t>
            </a:r>
            <a:r>
              <a:rPr i="1" lang="en-US"/>
              <a:t>A</a:t>
            </a:r>
            <a:r>
              <a:rPr lang="en-US"/>
              <a:t> beyond what Y already does.</a:t>
            </a:r>
            <a:endParaRPr/>
          </a:p>
          <a:p>
            <a:pPr indent="-228600" lvl="0" marL="228600" rtl="0" algn="l">
              <a:lnSpc>
                <a:spcPct val="90000"/>
              </a:lnSpc>
              <a:spcBef>
                <a:spcPts val="1000"/>
              </a:spcBef>
              <a:spcAft>
                <a:spcPts val="0"/>
              </a:spcAft>
              <a:buClr>
                <a:schemeClr val="dk1"/>
              </a:buClr>
              <a:buSzPts val="2800"/>
              <a:buChar char="•"/>
            </a:pPr>
            <a:r>
              <a:rPr i="1" lang="en-US"/>
              <a:t>P(</a:t>
            </a:r>
            <a:r>
              <a:rPr lang="en-US"/>
              <a:t>Ŷ| Y = y, A = m) = P(Ŷ | Y = y, A = f)</a:t>
            </a:r>
            <a:endParaRPr/>
          </a:p>
          <a:p>
            <a:pPr indent="-228600" lvl="0" marL="228600" rtl="0" algn="l">
              <a:lnSpc>
                <a:spcPct val="90000"/>
              </a:lnSpc>
              <a:spcBef>
                <a:spcPts val="1000"/>
              </a:spcBef>
              <a:spcAft>
                <a:spcPts val="0"/>
              </a:spcAft>
              <a:buClr>
                <a:schemeClr val="dk1"/>
              </a:buClr>
              <a:buSzPts val="2800"/>
              <a:buChar char="•"/>
            </a:pPr>
            <a:r>
              <a:rPr lang="en-US"/>
              <a:t>Protects against accuracy disparity.</a:t>
            </a:r>
            <a:endParaRPr/>
          </a:p>
        </p:txBody>
      </p:sp>
      <p:pic>
        <p:nvPicPr>
          <p:cNvPr id="220" name="Google Shape;220;p11"/>
          <p:cNvPicPr preferRelativeResize="0"/>
          <p:nvPr/>
        </p:nvPicPr>
        <p:blipFill rotWithShape="1">
          <a:blip r:embed="rId3">
            <a:alphaModFix/>
          </a:blip>
          <a:srcRect b="0" l="0" r="0" t="0"/>
          <a:stretch/>
        </p:blipFill>
        <p:spPr>
          <a:xfrm>
            <a:off x="2945245" y="1777654"/>
            <a:ext cx="1397000" cy="558800"/>
          </a:xfrm>
          <a:prstGeom prst="rect">
            <a:avLst/>
          </a:prstGeom>
          <a:noFill/>
          <a:ln>
            <a:noFill/>
          </a:ln>
        </p:spPr>
      </p:pic>
      <p:sp>
        <p:nvSpPr>
          <p:cNvPr id="221" name="Google Shape;221;p11"/>
          <p:cNvSpPr txBox="1"/>
          <p:nvPr>
            <p:ph idx="1" type="body"/>
          </p:nvPr>
        </p:nvSpPr>
        <p:spPr>
          <a:xfrm>
            <a:off x="7438500" y="4209300"/>
            <a:ext cx="4631100" cy="1867500"/>
          </a:xfrm>
          <a:prstGeom prst="rect">
            <a:avLst/>
          </a:pr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rmAutofit fontScale="70000" lnSpcReduction="10000"/>
          </a:bodyPr>
          <a:lstStyle/>
          <a:p>
            <a:pPr indent="-175260" lvl="0" marL="228600" rtl="0" algn="l">
              <a:lnSpc>
                <a:spcPct val="90000"/>
              </a:lnSpc>
              <a:spcBef>
                <a:spcPts val="0"/>
              </a:spcBef>
              <a:spcAft>
                <a:spcPts val="0"/>
              </a:spcAft>
              <a:buClr>
                <a:schemeClr val="dk1"/>
              </a:buClr>
              <a:buSzPct val="100000"/>
              <a:buChar char="•"/>
            </a:pPr>
            <a:r>
              <a:rPr i="1" lang="en-US"/>
              <a:t>A</a:t>
            </a:r>
            <a:r>
              <a:rPr lang="en-US"/>
              <a:t> – set of protected attributes</a:t>
            </a:r>
            <a:endParaRPr/>
          </a:p>
          <a:p>
            <a:pPr indent="-175260" lvl="0" marL="228600" rtl="0" algn="l">
              <a:lnSpc>
                <a:spcPct val="90000"/>
              </a:lnSpc>
              <a:spcBef>
                <a:spcPts val="1000"/>
              </a:spcBef>
              <a:spcAft>
                <a:spcPts val="0"/>
              </a:spcAft>
              <a:buClr>
                <a:schemeClr val="dk1"/>
              </a:buClr>
              <a:buSzPct val="100000"/>
              <a:buChar char="•"/>
            </a:pPr>
            <a:r>
              <a:rPr i="1" lang="en-US"/>
              <a:t>X </a:t>
            </a:r>
            <a:r>
              <a:rPr lang="en-US"/>
              <a:t>– all other observable attributes </a:t>
            </a:r>
            <a:endParaRPr/>
          </a:p>
          <a:p>
            <a:pPr indent="-175260" lvl="0" marL="228600" rtl="0" algn="l">
              <a:lnSpc>
                <a:spcPct val="90000"/>
              </a:lnSpc>
              <a:spcBef>
                <a:spcPts val="1000"/>
              </a:spcBef>
              <a:spcAft>
                <a:spcPts val="0"/>
              </a:spcAft>
              <a:buClr>
                <a:schemeClr val="dk1"/>
              </a:buClr>
              <a:buSzPct val="100000"/>
              <a:buChar char="•"/>
            </a:pPr>
            <a:r>
              <a:rPr i="1" lang="en-US"/>
              <a:t>U</a:t>
            </a:r>
            <a:r>
              <a:rPr lang="en-US"/>
              <a:t> – set of latent attributes not observed</a:t>
            </a:r>
            <a:endParaRPr/>
          </a:p>
          <a:p>
            <a:pPr indent="-175260" lvl="0" marL="228600" rtl="0" algn="l">
              <a:lnSpc>
                <a:spcPct val="90000"/>
              </a:lnSpc>
              <a:spcBef>
                <a:spcPts val="1000"/>
              </a:spcBef>
              <a:spcAft>
                <a:spcPts val="0"/>
              </a:spcAft>
              <a:buClr>
                <a:schemeClr val="dk1"/>
              </a:buClr>
              <a:buSzPct val="100000"/>
              <a:buChar char="•"/>
            </a:pPr>
            <a:r>
              <a:rPr i="1" lang="en-US"/>
              <a:t>Y </a:t>
            </a:r>
            <a:r>
              <a:rPr lang="en-US"/>
              <a:t>– outcome to be predicted</a:t>
            </a:r>
            <a:endParaRPr/>
          </a:p>
          <a:p>
            <a:pPr indent="-175260" lvl="0" marL="228600" rtl="0" algn="l">
              <a:lnSpc>
                <a:spcPct val="90000"/>
              </a:lnSpc>
              <a:spcBef>
                <a:spcPts val="1000"/>
              </a:spcBef>
              <a:spcAft>
                <a:spcPts val="0"/>
              </a:spcAft>
              <a:buClr>
                <a:schemeClr val="dk1"/>
              </a:buClr>
              <a:buSzPct val="100000"/>
              <a:buChar char="•"/>
            </a:pPr>
            <a:r>
              <a:rPr lang="en-US"/>
              <a:t>Ŷ – predictor, dependent on A, X, U.</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1edea18327e_1_5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Example from COMPAS</a:t>
            </a:r>
            <a:endParaRPr/>
          </a:p>
        </p:txBody>
      </p:sp>
      <p:sp>
        <p:nvSpPr>
          <p:cNvPr id="228" name="Google Shape;228;g1edea18327e_1_5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29" name="Google Shape;229;g1edea18327e_1_55"/>
          <p:cNvPicPr preferRelativeResize="0"/>
          <p:nvPr/>
        </p:nvPicPr>
        <p:blipFill>
          <a:blip r:embed="rId3">
            <a:alphaModFix/>
          </a:blip>
          <a:stretch>
            <a:fillRect/>
          </a:stretch>
        </p:blipFill>
        <p:spPr>
          <a:xfrm>
            <a:off x="1038225" y="1428750"/>
            <a:ext cx="10115550" cy="4000500"/>
          </a:xfrm>
          <a:prstGeom prst="rect">
            <a:avLst/>
          </a:prstGeom>
          <a:noFill/>
          <a:ln>
            <a:noFill/>
          </a:ln>
        </p:spPr>
      </p:pic>
      <p:sp>
        <p:nvSpPr>
          <p:cNvPr id="230" name="Google Shape;230;g1edea18327e_1_55"/>
          <p:cNvSpPr txBox="1"/>
          <p:nvPr/>
        </p:nvSpPr>
        <p:spPr>
          <a:xfrm>
            <a:off x="0" y="55612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https://afraenkel.github.io/fairness-book/content/08-compas-2.html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1edea18327e_1_4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Example from COMPAS</a:t>
            </a:r>
            <a:endParaRPr/>
          </a:p>
        </p:txBody>
      </p:sp>
      <p:sp>
        <p:nvSpPr>
          <p:cNvPr id="237" name="Google Shape;237;g1edea18327e_1_4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38" name="Google Shape;238;g1edea18327e_1_45"/>
          <p:cNvPicPr preferRelativeResize="0"/>
          <p:nvPr/>
        </p:nvPicPr>
        <p:blipFill rotWithShape="1">
          <a:blip r:embed="rId3">
            <a:alphaModFix/>
          </a:blip>
          <a:srcRect b="0" l="0" r="0" t="0"/>
          <a:stretch/>
        </p:blipFill>
        <p:spPr>
          <a:xfrm>
            <a:off x="7364498" y="1428750"/>
            <a:ext cx="4723734" cy="4351200"/>
          </a:xfrm>
          <a:prstGeom prst="rect">
            <a:avLst/>
          </a:prstGeom>
          <a:noFill/>
          <a:ln>
            <a:noFill/>
          </a:ln>
        </p:spPr>
      </p:pic>
      <p:sp>
        <p:nvSpPr>
          <p:cNvPr id="239" name="Google Shape;239;g1edea18327e_1_45"/>
          <p:cNvSpPr txBox="1"/>
          <p:nvPr/>
        </p:nvSpPr>
        <p:spPr>
          <a:xfrm>
            <a:off x="186125" y="2705975"/>
            <a:ext cx="6815100" cy="1385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solidFill>
                  <a:srgbClr val="8E0000"/>
                </a:solidFill>
                <a:latin typeface="Calibri"/>
                <a:ea typeface="Calibri"/>
                <a:cs typeface="Calibri"/>
                <a:sym typeface="Calibri"/>
              </a:rPr>
              <a:t>COMPAS fails to achieve fairness </a:t>
            </a:r>
            <a:endParaRPr sz="3900">
              <a:solidFill>
                <a:srgbClr val="8E0000"/>
              </a:solidFill>
              <a:latin typeface="Calibri"/>
              <a:ea typeface="Calibri"/>
              <a:cs typeface="Calibri"/>
              <a:sym typeface="Calibri"/>
            </a:endParaRPr>
          </a:p>
          <a:p>
            <a:pPr indent="0" lvl="0" marL="0" rtl="0" algn="l">
              <a:spcBef>
                <a:spcPts val="0"/>
              </a:spcBef>
              <a:spcAft>
                <a:spcPts val="0"/>
              </a:spcAft>
              <a:buNone/>
            </a:pPr>
            <a:r>
              <a:rPr lang="en-US" sz="3900">
                <a:solidFill>
                  <a:srgbClr val="8E0000"/>
                </a:solidFill>
                <a:latin typeface="Calibri"/>
                <a:ea typeface="Calibri"/>
                <a:cs typeface="Calibri"/>
                <a:sym typeface="Calibri"/>
              </a:rPr>
              <a:t>(by this definition)</a:t>
            </a:r>
            <a:endParaRPr sz="3900">
              <a:solidFill>
                <a:srgbClr val="8E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Equality of Opportunity</a:t>
            </a:r>
            <a:endParaRPr/>
          </a:p>
        </p:txBody>
      </p:sp>
      <p:sp>
        <p:nvSpPr>
          <p:cNvPr id="245" name="Google Shape;245;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 a binary case, we think of Y=1 as the “advantaged” outcome.</a:t>
            </a:r>
            <a:endParaRPr/>
          </a:p>
          <a:p>
            <a:pPr indent="-228600" lvl="0" marL="228600" rtl="0" algn="l">
              <a:lnSpc>
                <a:spcPct val="90000"/>
              </a:lnSpc>
              <a:spcBef>
                <a:spcPts val="1000"/>
              </a:spcBef>
              <a:spcAft>
                <a:spcPts val="0"/>
              </a:spcAft>
              <a:buClr>
                <a:schemeClr val="dk1"/>
              </a:buClr>
              <a:buSzPts val="2800"/>
              <a:buChar char="•"/>
            </a:pPr>
            <a:r>
              <a:rPr lang="en-US"/>
              <a:t>Require non-discrimination only within this outcome.</a:t>
            </a:r>
            <a:endParaRPr/>
          </a:p>
          <a:p>
            <a:pPr indent="-228600" lvl="0" marL="228600" rtl="0" algn="l">
              <a:lnSpc>
                <a:spcPct val="90000"/>
              </a:lnSpc>
              <a:spcBef>
                <a:spcPts val="1000"/>
              </a:spcBef>
              <a:spcAft>
                <a:spcPts val="0"/>
              </a:spcAft>
              <a:buClr>
                <a:schemeClr val="dk1"/>
              </a:buClr>
              <a:buSzPts val="2800"/>
              <a:buChar char="•"/>
            </a:pPr>
            <a:r>
              <a:rPr lang="en-US"/>
              <a:t>E.g., people who pay back their loan ought to have an equal opportunity of getting the loan in the first place. </a:t>
            </a:r>
            <a:endParaRPr/>
          </a:p>
          <a:p>
            <a:pPr indent="-228600" lvl="0" marL="228600" rtl="0" algn="l">
              <a:lnSpc>
                <a:spcPct val="90000"/>
              </a:lnSpc>
              <a:spcBef>
                <a:spcPts val="1000"/>
              </a:spcBef>
              <a:spcAft>
                <a:spcPts val="0"/>
              </a:spcAft>
              <a:buClr>
                <a:schemeClr val="dk1"/>
              </a:buClr>
              <a:buSzPts val="2800"/>
              <a:buChar char="•"/>
            </a:pPr>
            <a:r>
              <a:rPr lang="en-US"/>
              <a:t>P(Ŷ = 1 | A = m, Y = 1) = P(Ŷ = 1 | A = f, Y = 1).</a:t>
            </a:r>
            <a:endParaRPr/>
          </a:p>
          <a:p>
            <a:pPr indent="-228600" lvl="0" marL="228600" rtl="0" algn="l">
              <a:lnSpc>
                <a:spcPct val="90000"/>
              </a:lnSpc>
              <a:spcBef>
                <a:spcPts val="1000"/>
              </a:spcBef>
              <a:spcAft>
                <a:spcPts val="0"/>
              </a:spcAft>
              <a:buClr>
                <a:schemeClr val="dk1"/>
              </a:buClr>
              <a:buSzPts val="2800"/>
              <a:buChar char="•"/>
            </a:pPr>
            <a:r>
              <a:rPr lang="en-US"/>
              <a:t>Relaxation of Equalized Odds</a:t>
            </a:r>
            <a:endParaRPr/>
          </a:p>
          <a:p>
            <a:pPr indent="-228600" lvl="0" marL="228600" rtl="0" algn="l">
              <a:lnSpc>
                <a:spcPct val="90000"/>
              </a:lnSpc>
              <a:spcBef>
                <a:spcPts val="1000"/>
              </a:spcBef>
              <a:spcAft>
                <a:spcPts val="0"/>
              </a:spcAft>
              <a:buClr>
                <a:schemeClr val="dk1"/>
              </a:buClr>
              <a:buSzPts val="2800"/>
              <a:buChar char="•"/>
            </a:pPr>
            <a:r>
              <a:rPr lang="en-US"/>
              <a:t>(Important in for treatments)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46" name="Google Shape;246;p12"/>
          <p:cNvSpPr txBox="1"/>
          <p:nvPr>
            <p:ph idx="1" type="body"/>
          </p:nvPr>
        </p:nvSpPr>
        <p:spPr>
          <a:xfrm>
            <a:off x="7438500" y="4209300"/>
            <a:ext cx="4631100" cy="1867500"/>
          </a:xfrm>
          <a:prstGeom prst="rect">
            <a:avLst/>
          </a:pr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rmAutofit fontScale="70000" lnSpcReduction="10000"/>
          </a:bodyPr>
          <a:lstStyle/>
          <a:p>
            <a:pPr indent="-175260" lvl="0" marL="228600" rtl="0" algn="l">
              <a:lnSpc>
                <a:spcPct val="90000"/>
              </a:lnSpc>
              <a:spcBef>
                <a:spcPts val="0"/>
              </a:spcBef>
              <a:spcAft>
                <a:spcPts val="0"/>
              </a:spcAft>
              <a:buClr>
                <a:schemeClr val="dk1"/>
              </a:buClr>
              <a:buSzPct val="100000"/>
              <a:buChar char="•"/>
            </a:pPr>
            <a:r>
              <a:rPr i="1" lang="en-US"/>
              <a:t>A</a:t>
            </a:r>
            <a:r>
              <a:rPr lang="en-US"/>
              <a:t> – set of protected attributes</a:t>
            </a:r>
            <a:endParaRPr/>
          </a:p>
          <a:p>
            <a:pPr indent="-175260" lvl="0" marL="228600" rtl="0" algn="l">
              <a:lnSpc>
                <a:spcPct val="90000"/>
              </a:lnSpc>
              <a:spcBef>
                <a:spcPts val="1000"/>
              </a:spcBef>
              <a:spcAft>
                <a:spcPts val="0"/>
              </a:spcAft>
              <a:buClr>
                <a:schemeClr val="dk1"/>
              </a:buClr>
              <a:buSzPct val="100000"/>
              <a:buChar char="•"/>
            </a:pPr>
            <a:r>
              <a:rPr i="1" lang="en-US"/>
              <a:t>X </a:t>
            </a:r>
            <a:r>
              <a:rPr lang="en-US"/>
              <a:t>– all other observable attributes </a:t>
            </a:r>
            <a:endParaRPr/>
          </a:p>
          <a:p>
            <a:pPr indent="-175260" lvl="0" marL="228600" rtl="0" algn="l">
              <a:lnSpc>
                <a:spcPct val="90000"/>
              </a:lnSpc>
              <a:spcBef>
                <a:spcPts val="1000"/>
              </a:spcBef>
              <a:spcAft>
                <a:spcPts val="0"/>
              </a:spcAft>
              <a:buClr>
                <a:schemeClr val="dk1"/>
              </a:buClr>
              <a:buSzPct val="100000"/>
              <a:buChar char="•"/>
            </a:pPr>
            <a:r>
              <a:rPr i="1" lang="en-US"/>
              <a:t>U</a:t>
            </a:r>
            <a:r>
              <a:rPr lang="en-US"/>
              <a:t> – set of latent attributes not observed</a:t>
            </a:r>
            <a:endParaRPr/>
          </a:p>
          <a:p>
            <a:pPr indent="-175260" lvl="0" marL="228600" rtl="0" algn="l">
              <a:lnSpc>
                <a:spcPct val="90000"/>
              </a:lnSpc>
              <a:spcBef>
                <a:spcPts val="1000"/>
              </a:spcBef>
              <a:spcAft>
                <a:spcPts val="0"/>
              </a:spcAft>
              <a:buClr>
                <a:schemeClr val="dk1"/>
              </a:buClr>
              <a:buSzPct val="100000"/>
              <a:buChar char="•"/>
            </a:pPr>
            <a:r>
              <a:rPr i="1" lang="en-US"/>
              <a:t>Y </a:t>
            </a:r>
            <a:r>
              <a:rPr lang="en-US"/>
              <a:t>– outcome to be predicted</a:t>
            </a:r>
            <a:endParaRPr/>
          </a:p>
          <a:p>
            <a:pPr indent="-175260" lvl="0" marL="228600" rtl="0" algn="l">
              <a:lnSpc>
                <a:spcPct val="90000"/>
              </a:lnSpc>
              <a:spcBef>
                <a:spcPts val="1000"/>
              </a:spcBef>
              <a:spcAft>
                <a:spcPts val="0"/>
              </a:spcAft>
              <a:buClr>
                <a:schemeClr val="dk1"/>
              </a:buClr>
              <a:buSzPct val="100000"/>
              <a:buChar char="•"/>
            </a:pPr>
            <a:r>
              <a:rPr lang="en-US"/>
              <a:t>Ŷ – predictor, dependent on A, X, U.</a:t>
            </a:r>
            <a:endParaRPr/>
          </a:p>
        </p:txBody>
      </p:sp>
      <p:sp>
        <p:nvSpPr>
          <p:cNvPr id="247" name="Google Shape;247;p12"/>
          <p:cNvSpPr txBox="1"/>
          <p:nvPr/>
        </p:nvSpPr>
        <p:spPr>
          <a:xfrm>
            <a:off x="272025" y="5776775"/>
            <a:ext cx="82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He, Burghardt, Lerman. AIES 2022</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is fairness?</a:t>
            </a:r>
            <a:endParaRPr/>
          </a:p>
        </p:txBody>
      </p:sp>
      <p:sp>
        <p:nvSpPr>
          <p:cNvPr id="106" name="Google Shape;106;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dk1"/>
              </a:buClr>
              <a:buSzPts val="2800"/>
              <a:buChar char="•"/>
            </a:pPr>
            <a:r>
              <a:rPr lang="en-US"/>
              <a:t>Not one established definition, many from many different levels.</a:t>
            </a:r>
            <a:endParaRPr/>
          </a:p>
          <a:p>
            <a:pPr indent="-228600" lvl="0" marL="228600" rtl="0" algn="l">
              <a:lnSpc>
                <a:spcPct val="90000"/>
              </a:lnSpc>
              <a:spcBef>
                <a:spcPts val="1000"/>
              </a:spcBef>
              <a:spcAft>
                <a:spcPts val="0"/>
              </a:spcAft>
              <a:buClr>
                <a:schemeClr val="dk1"/>
              </a:buClr>
              <a:buSzPts val="2800"/>
              <a:buChar char="•"/>
            </a:pPr>
            <a:r>
              <a:rPr lang="en-US"/>
              <a:t>Borrows from:</a:t>
            </a:r>
            <a:endParaRPr/>
          </a:p>
          <a:p>
            <a:pPr indent="-228600" lvl="1" marL="685800" rtl="0" algn="l">
              <a:lnSpc>
                <a:spcPct val="90000"/>
              </a:lnSpc>
              <a:spcBef>
                <a:spcPts val="500"/>
              </a:spcBef>
              <a:spcAft>
                <a:spcPts val="0"/>
              </a:spcAft>
              <a:buClr>
                <a:schemeClr val="dk1"/>
              </a:buClr>
              <a:buSzPts val="2400"/>
              <a:buChar char="•"/>
            </a:pPr>
            <a:r>
              <a:rPr lang="en-US"/>
              <a:t>Social sciences</a:t>
            </a:r>
            <a:endParaRPr/>
          </a:p>
          <a:p>
            <a:pPr indent="-228600" lvl="1" marL="685800" rtl="0" algn="l">
              <a:lnSpc>
                <a:spcPct val="90000"/>
              </a:lnSpc>
              <a:spcBef>
                <a:spcPts val="500"/>
              </a:spcBef>
              <a:spcAft>
                <a:spcPts val="0"/>
              </a:spcAft>
              <a:buClr>
                <a:schemeClr val="dk1"/>
              </a:buClr>
              <a:buSzPts val="2400"/>
              <a:buChar char="•"/>
            </a:pPr>
            <a:r>
              <a:rPr lang="en-US"/>
              <a:t>Philosophy</a:t>
            </a:r>
            <a:endParaRPr/>
          </a:p>
          <a:p>
            <a:pPr indent="-228600" lvl="0" marL="228600" rtl="0" algn="l">
              <a:lnSpc>
                <a:spcPct val="90000"/>
              </a:lnSpc>
              <a:spcBef>
                <a:spcPts val="1000"/>
              </a:spcBef>
              <a:spcAft>
                <a:spcPts val="0"/>
              </a:spcAft>
              <a:buClr>
                <a:schemeClr val="dk1"/>
              </a:buClr>
              <a:buSzPts val="2800"/>
              <a:buChar char="•"/>
            </a:pPr>
            <a:r>
              <a:rPr lang="en-US"/>
              <a:t>In computer science, three macro definitions:</a:t>
            </a:r>
            <a:endParaRPr/>
          </a:p>
          <a:p>
            <a:pPr indent="-228600" lvl="1" marL="685800" rtl="0" algn="l">
              <a:lnSpc>
                <a:spcPct val="90000"/>
              </a:lnSpc>
              <a:spcBef>
                <a:spcPts val="500"/>
              </a:spcBef>
              <a:spcAft>
                <a:spcPts val="0"/>
              </a:spcAft>
              <a:buClr>
                <a:schemeClr val="dk1"/>
              </a:buClr>
              <a:buSzPts val="2400"/>
              <a:buChar char="•"/>
            </a:pPr>
            <a:r>
              <a:rPr lang="en-US"/>
              <a:t>Group fairness</a:t>
            </a:r>
            <a:endParaRPr/>
          </a:p>
          <a:p>
            <a:pPr indent="-228600" lvl="2" marL="1143000" rtl="0" algn="l">
              <a:lnSpc>
                <a:spcPct val="90000"/>
              </a:lnSpc>
              <a:spcBef>
                <a:spcPts val="500"/>
              </a:spcBef>
              <a:spcAft>
                <a:spcPts val="0"/>
              </a:spcAft>
              <a:buClr>
                <a:schemeClr val="dk1"/>
              </a:buClr>
              <a:buSzPts val="2000"/>
              <a:buChar char="•"/>
            </a:pPr>
            <a:r>
              <a:rPr lang="en-US"/>
              <a:t>Treat different groups equally.</a:t>
            </a:r>
            <a:endParaRPr/>
          </a:p>
          <a:p>
            <a:pPr indent="-228600" lvl="1" marL="685800" rtl="0" algn="l">
              <a:lnSpc>
                <a:spcPct val="90000"/>
              </a:lnSpc>
              <a:spcBef>
                <a:spcPts val="500"/>
              </a:spcBef>
              <a:spcAft>
                <a:spcPts val="0"/>
              </a:spcAft>
              <a:buClr>
                <a:schemeClr val="dk1"/>
              </a:buClr>
              <a:buSzPts val="2400"/>
              <a:buChar char="•"/>
            </a:pPr>
            <a:r>
              <a:rPr lang="en-US"/>
              <a:t>Individual fairness</a:t>
            </a:r>
            <a:endParaRPr/>
          </a:p>
          <a:p>
            <a:pPr indent="-228600" lvl="2" marL="1143000" rtl="0" algn="l">
              <a:lnSpc>
                <a:spcPct val="90000"/>
              </a:lnSpc>
              <a:spcBef>
                <a:spcPts val="500"/>
              </a:spcBef>
              <a:spcAft>
                <a:spcPts val="0"/>
              </a:spcAft>
              <a:buClr>
                <a:schemeClr val="dk1"/>
              </a:buClr>
              <a:buSzPts val="2000"/>
              <a:buChar char="•"/>
            </a:pPr>
            <a:r>
              <a:rPr lang="en-US"/>
              <a:t>Give similar predictions to similar individuals.</a:t>
            </a:r>
            <a:endParaRPr/>
          </a:p>
          <a:p>
            <a:pPr indent="-228600" lvl="1" marL="685800" rtl="0" algn="l">
              <a:lnSpc>
                <a:spcPct val="90000"/>
              </a:lnSpc>
              <a:spcBef>
                <a:spcPts val="500"/>
              </a:spcBef>
              <a:spcAft>
                <a:spcPts val="0"/>
              </a:spcAft>
              <a:buClr>
                <a:schemeClr val="dk1"/>
              </a:buClr>
              <a:buSzPts val="2400"/>
              <a:buChar char="•"/>
            </a:pPr>
            <a:r>
              <a:rPr lang="en-US"/>
              <a:t>Subgroup fairness</a:t>
            </a:r>
            <a:endParaRPr/>
          </a:p>
          <a:p>
            <a:pPr indent="-228600" lvl="2" marL="1143000" rtl="0" algn="l">
              <a:lnSpc>
                <a:spcPct val="90000"/>
              </a:lnSpc>
              <a:spcBef>
                <a:spcPts val="500"/>
              </a:spcBef>
              <a:spcAft>
                <a:spcPts val="0"/>
              </a:spcAft>
              <a:buClr>
                <a:schemeClr val="dk1"/>
              </a:buClr>
              <a:buSzPts val="2000"/>
              <a:buChar char="•"/>
            </a:pPr>
            <a:r>
              <a:rPr lang="en-US"/>
              <a:t>Apply group fairness to a large collection of subgroups.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Achieving Eq. Odds and Eq. of Opportunity</a:t>
            </a:r>
            <a:endParaRPr/>
          </a:p>
        </p:txBody>
      </p:sp>
      <p:sp>
        <p:nvSpPr>
          <p:cNvPr id="254" name="Google Shape;254;p13"/>
          <p:cNvSpPr txBox="1"/>
          <p:nvPr>
            <p:ph idx="1" type="body"/>
          </p:nvPr>
        </p:nvSpPr>
        <p:spPr>
          <a:xfrm>
            <a:off x="494600" y="1690700"/>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Goal: find an Eq. odds or Eq. Opportunity predictor Ỹ</a:t>
            </a:r>
            <a:endParaRPr/>
          </a:p>
          <a:p>
            <a:pPr indent="-228600" lvl="1" marL="685800" rtl="0" algn="l">
              <a:lnSpc>
                <a:spcPct val="90000"/>
              </a:lnSpc>
              <a:spcBef>
                <a:spcPts val="500"/>
              </a:spcBef>
              <a:spcAft>
                <a:spcPts val="0"/>
              </a:spcAft>
              <a:buClr>
                <a:schemeClr val="dk1"/>
              </a:buClr>
              <a:buSzPts val="2400"/>
              <a:buChar char="•"/>
            </a:pPr>
            <a:r>
              <a:rPr lang="en-US"/>
              <a:t>Derived from a (</a:t>
            </a:r>
            <a:r>
              <a:rPr i="1" lang="en-US"/>
              <a:t>possibly discriminatory</a:t>
            </a:r>
            <a:r>
              <a:rPr lang="en-US"/>
              <a:t>) predictor, Ŷ </a:t>
            </a:r>
            <a:endParaRPr/>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The joint distribution is required at </a:t>
            </a:r>
            <a:br>
              <a:rPr lang="en-US"/>
            </a:br>
            <a:r>
              <a:rPr lang="en-US"/>
              <a:t>training time.</a:t>
            </a:r>
            <a:endParaRPr/>
          </a:p>
          <a:p>
            <a:pPr indent="-228600" lvl="0" marL="228600" rtl="0" algn="l">
              <a:lnSpc>
                <a:spcPct val="90000"/>
              </a:lnSpc>
              <a:spcBef>
                <a:spcPts val="1000"/>
              </a:spcBef>
              <a:spcAft>
                <a:spcPts val="0"/>
              </a:spcAft>
              <a:buClr>
                <a:schemeClr val="dk1"/>
              </a:buClr>
              <a:buSzPts val="2800"/>
              <a:buChar char="•"/>
            </a:pPr>
            <a:r>
              <a:rPr lang="en-US"/>
              <a:t>At prediction time, we only have R, A.</a:t>
            </a:r>
            <a:endParaRPr/>
          </a:p>
        </p:txBody>
      </p:sp>
      <p:pic>
        <p:nvPicPr>
          <p:cNvPr id="255" name="Google Shape;255;p13"/>
          <p:cNvPicPr preferRelativeResize="0"/>
          <p:nvPr/>
        </p:nvPicPr>
        <p:blipFill rotWithShape="1">
          <a:blip r:embed="rId3">
            <a:alphaModFix/>
          </a:blip>
          <a:srcRect b="0" l="0" r="0" t="0"/>
          <a:stretch/>
        </p:blipFill>
        <p:spPr>
          <a:xfrm>
            <a:off x="747225" y="2887572"/>
            <a:ext cx="9381802" cy="870297"/>
          </a:xfrm>
          <a:prstGeom prst="rect">
            <a:avLst/>
          </a:prstGeom>
          <a:noFill/>
          <a:ln>
            <a:noFill/>
          </a:ln>
        </p:spPr>
      </p:pic>
      <p:cxnSp>
        <p:nvCxnSpPr>
          <p:cNvPr id="256" name="Google Shape;256;p13"/>
          <p:cNvCxnSpPr/>
          <p:nvPr/>
        </p:nvCxnSpPr>
        <p:spPr>
          <a:xfrm>
            <a:off x="7499200" y="3175929"/>
            <a:ext cx="1770600" cy="0"/>
          </a:xfrm>
          <a:prstGeom prst="straightConnector1">
            <a:avLst/>
          </a:prstGeom>
          <a:noFill/>
          <a:ln cap="flat" cmpd="sng" w="25400">
            <a:solidFill>
              <a:srgbClr val="FF0000"/>
            </a:solidFill>
            <a:prstDash val="solid"/>
            <a:miter lim="800000"/>
            <a:headEnd len="sm" w="sm" type="none"/>
            <a:tailEnd len="sm" w="sm" type="none"/>
          </a:ln>
        </p:spPr>
      </p:cxnSp>
      <p:sp>
        <p:nvSpPr>
          <p:cNvPr id="257" name="Google Shape;257;p13"/>
          <p:cNvSpPr txBox="1"/>
          <p:nvPr>
            <p:ph idx="1" type="body"/>
          </p:nvPr>
        </p:nvSpPr>
        <p:spPr>
          <a:xfrm>
            <a:off x="7438500" y="4209300"/>
            <a:ext cx="4631100" cy="1867500"/>
          </a:xfrm>
          <a:prstGeom prst="rect">
            <a:avLst/>
          </a:pr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rmAutofit fontScale="70000" lnSpcReduction="10000"/>
          </a:bodyPr>
          <a:lstStyle/>
          <a:p>
            <a:pPr indent="-175260" lvl="0" marL="228600" rtl="0" algn="l">
              <a:lnSpc>
                <a:spcPct val="90000"/>
              </a:lnSpc>
              <a:spcBef>
                <a:spcPts val="0"/>
              </a:spcBef>
              <a:spcAft>
                <a:spcPts val="0"/>
              </a:spcAft>
              <a:buClr>
                <a:schemeClr val="dk1"/>
              </a:buClr>
              <a:buSzPct val="100000"/>
              <a:buChar char="•"/>
            </a:pPr>
            <a:r>
              <a:rPr i="1" lang="en-US"/>
              <a:t>A</a:t>
            </a:r>
            <a:r>
              <a:rPr lang="en-US"/>
              <a:t> – set of protected attributes</a:t>
            </a:r>
            <a:endParaRPr/>
          </a:p>
          <a:p>
            <a:pPr indent="-175260" lvl="0" marL="228600" rtl="0" algn="l">
              <a:lnSpc>
                <a:spcPct val="90000"/>
              </a:lnSpc>
              <a:spcBef>
                <a:spcPts val="1000"/>
              </a:spcBef>
              <a:spcAft>
                <a:spcPts val="0"/>
              </a:spcAft>
              <a:buClr>
                <a:schemeClr val="dk1"/>
              </a:buClr>
              <a:buSzPct val="100000"/>
              <a:buChar char="•"/>
            </a:pPr>
            <a:r>
              <a:rPr i="1" lang="en-US"/>
              <a:t>X </a:t>
            </a:r>
            <a:r>
              <a:rPr lang="en-US"/>
              <a:t>– all other observable attributes </a:t>
            </a:r>
            <a:endParaRPr/>
          </a:p>
          <a:p>
            <a:pPr indent="-175260" lvl="0" marL="228600" rtl="0" algn="l">
              <a:lnSpc>
                <a:spcPct val="90000"/>
              </a:lnSpc>
              <a:spcBef>
                <a:spcPts val="1000"/>
              </a:spcBef>
              <a:spcAft>
                <a:spcPts val="0"/>
              </a:spcAft>
              <a:buClr>
                <a:schemeClr val="dk1"/>
              </a:buClr>
              <a:buSzPct val="100000"/>
              <a:buChar char="•"/>
            </a:pPr>
            <a:r>
              <a:rPr i="1" lang="en-US"/>
              <a:t>U</a:t>
            </a:r>
            <a:r>
              <a:rPr lang="en-US"/>
              <a:t> – set of latent attributes not observed</a:t>
            </a:r>
            <a:endParaRPr/>
          </a:p>
          <a:p>
            <a:pPr indent="-175260" lvl="0" marL="228600" rtl="0" algn="l">
              <a:lnSpc>
                <a:spcPct val="90000"/>
              </a:lnSpc>
              <a:spcBef>
                <a:spcPts val="1000"/>
              </a:spcBef>
              <a:spcAft>
                <a:spcPts val="0"/>
              </a:spcAft>
              <a:buClr>
                <a:schemeClr val="dk1"/>
              </a:buClr>
              <a:buSzPct val="100000"/>
              <a:buChar char="•"/>
            </a:pPr>
            <a:r>
              <a:rPr i="1" lang="en-US"/>
              <a:t>Y </a:t>
            </a:r>
            <a:r>
              <a:rPr lang="en-US"/>
              <a:t>– outcome to be predicted</a:t>
            </a:r>
            <a:endParaRPr/>
          </a:p>
          <a:p>
            <a:pPr indent="-175260" lvl="0" marL="228600" rtl="0" algn="l">
              <a:lnSpc>
                <a:spcPct val="90000"/>
              </a:lnSpc>
              <a:spcBef>
                <a:spcPts val="1000"/>
              </a:spcBef>
              <a:spcAft>
                <a:spcPts val="0"/>
              </a:spcAft>
              <a:buClr>
                <a:schemeClr val="dk1"/>
              </a:buClr>
              <a:buSzPct val="100000"/>
              <a:buChar char="•"/>
            </a:pPr>
            <a:r>
              <a:rPr lang="en-US"/>
              <a:t>Ŷ – predictor, dependent on A, X, U.</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Binary Case</a:t>
            </a:r>
            <a:endParaRPr/>
          </a:p>
        </p:txBody>
      </p:sp>
      <p:sp>
        <p:nvSpPr>
          <p:cNvPr id="263" name="Google Shape;263;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We are adjusting a binary Ŷ, and have a binary A.</a:t>
            </a:r>
            <a:endParaRPr/>
          </a:p>
          <a:p>
            <a:pPr indent="-228600" lvl="0" marL="228600" rtl="0" algn="l">
              <a:lnSpc>
                <a:spcPct val="90000"/>
              </a:lnSpc>
              <a:spcBef>
                <a:spcPts val="1000"/>
              </a:spcBef>
              <a:spcAft>
                <a:spcPts val="0"/>
              </a:spcAft>
              <a:buClr>
                <a:schemeClr val="dk1"/>
              </a:buClr>
              <a:buSzPts val="2800"/>
              <a:buChar char="•"/>
            </a:pPr>
            <a:r>
              <a:rPr lang="en-US"/>
              <a:t>Introduce:</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Ŷ satisfies:</a:t>
            </a:r>
            <a:endParaRPr/>
          </a:p>
          <a:p>
            <a:pPr indent="-228600" lvl="1" marL="685800" rtl="0" algn="l">
              <a:lnSpc>
                <a:spcPct val="90000"/>
              </a:lnSpc>
              <a:spcBef>
                <a:spcPts val="500"/>
              </a:spcBef>
              <a:spcAft>
                <a:spcPts val="0"/>
              </a:spcAft>
              <a:buClr>
                <a:schemeClr val="dk1"/>
              </a:buClr>
              <a:buSzPts val="2400"/>
              <a:buChar char="•"/>
            </a:pPr>
            <a:r>
              <a:rPr lang="en-US"/>
              <a:t>Equalized odds if </a:t>
            </a:r>
            <a:endParaRPr/>
          </a:p>
          <a:p>
            <a:pPr indent="-228600" lvl="1" marL="685800" rtl="0" algn="l">
              <a:lnSpc>
                <a:spcPct val="90000"/>
              </a:lnSpc>
              <a:spcBef>
                <a:spcPts val="500"/>
              </a:spcBef>
              <a:spcAft>
                <a:spcPts val="0"/>
              </a:spcAft>
              <a:buClr>
                <a:schemeClr val="dk1"/>
              </a:buClr>
              <a:buSzPts val="2400"/>
              <a:buChar char="•"/>
            </a:pPr>
            <a:r>
              <a:rPr lang="en-US"/>
              <a:t>Equal opportunity if</a:t>
            </a:r>
            <a:endParaRPr/>
          </a:p>
          <a:p>
            <a:pPr indent="-76200" lvl="1" marL="685800" rtl="0" algn="l">
              <a:lnSpc>
                <a:spcPct val="90000"/>
              </a:lnSpc>
              <a:spcBef>
                <a:spcPts val="500"/>
              </a:spcBef>
              <a:spcAft>
                <a:spcPts val="0"/>
              </a:spcAft>
              <a:buClr>
                <a:schemeClr val="dk1"/>
              </a:buClr>
              <a:buSzPts val="2400"/>
              <a:buNone/>
            </a:pPr>
            <a:r>
              <a:t/>
            </a:r>
            <a:endParaRPr/>
          </a:p>
        </p:txBody>
      </p:sp>
      <p:pic>
        <p:nvPicPr>
          <p:cNvPr id="264" name="Google Shape;264;p14"/>
          <p:cNvPicPr preferRelativeResize="0"/>
          <p:nvPr/>
        </p:nvPicPr>
        <p:blipFill rotWithShape="1">
          <a:blip r:embed="rId3">
            <a:alphaModFix/>
          </a:blip>
          <a:srcRect b="0" l="0" r="0" t="0"/>
          <a:stretch/>
        </p:blipFill>
        <p:spPr>
          <a:xfrm>
            <a:off x="2806701" y="2322129"/>
            <a:ext cx="6068840" cy="502634"/>
          </a:xfrm>
          <a:prstGeom prst="rect">
            <a:avLst/>
          </a:prstGeom>
          <a:noFill/>
          <a:ln>
            <a:noFill/>
          </a:ln>
        </p:spPr>
      </p:pic>
      <p:cxnSp>
        <p:nvCxnSpPr>
          <p:cNvPr id="265" name="Google Shape;265;p14"/>
          <p:cNvCxnSpPr/>
          <p:nvPr/>
        </p:nvCxnSpPr>
        <p:spPr>
          <a:xfrm rot="10800000">
            <a:off x="5244662" y="2932383"/>
            <a:ext cx="294408" cy="388884"/>
          </a:xfrm>
          <a:prstGeom prst="straightConnector1">
            <a:avLst/>
          </a:prstGeom>
          <a:noFill/>
          <a:ln cap="flat" cmpd="sng" w="9525">
            <a:solidFill>
              <a:schemeClr val="accent1"/>
            </a:solidFill>
            <a:prstDash val="solid"/>
            <a:miter lim="800000"/>
            <a:headEnd len="sm" w="sm" type="none"/>
            <a:tailEnd len="med" w="med" type="triangle"/>
          </a:ln>
        </p:spPr>
      </p:cxnSp>
      <p:sp>
        <p:nvSpPr>
          <p:cNvPr id="266" name="Google Shape;266;p14"/>
          <p:cNvSpPr txBox="1"/>
          <p:nvPr/>
        </p:nvSpPr>
        <p:spPr>
          <a:xfrm>
            <a:off x="4498428" y="3428887"/>
            <a:ext cx="190783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False Positive Rate</a:t>
            </a:r>
            <a:endParaRPr b="0" i="0" sz="1400" u="none" cap="none" strike="noStrike">
              <a:solidFill>
                <a:srgbClr val="000000"/>
              </a:solidFill>
              <a:latin typeface="Arial"/>
              <a:ea typeface="Arial"/>
              <a:cs typeface="Arial"/>
              <a:sym typeface="Arial"/>
            </a:endParaRPr>
          </a:p>
        </p:txBody>
      </p:sp>
      <p:cxnSp>
        <p:nvCxnSpPr>
          <p:cNvPr id="267" name="Google Shape;267;p14"/>
          <p:cNvCxnSpPr/>
          <p:nvPr/>
        </p:nvCxnSpPr>
        <p:spPr>
          <a:xfrm rot="10800000">
            <a:off x="7467600" y="2932383"/>
            <a:ext cx="294408" cy="388884"/>
          </a:xfrm>
          <a:prstGeom prst="straightConnector1">
            <a:avLst/>
          </a:prstGeom>
          <a:noFill/>
          <a:ln cap="flat" cmpd="sng" w="9525">
            <a:solidFill>
              <a:schemeClr val="accent1"/>
            </a:solidFill>
            <a:prstDash val="solid"/>
            <a:miter lim="800000"/>
            <a:headEnd len="sm" w="sm" type="none"/>
            <a:tailEnd len="med" w="med" type="triangle"/>
          </a:ln>
        </p:spPr>
      </p:cxnSp>
      <p:sp>
        <p:nvSpPr>
          <p:cNvPr id="268" name="Google Shape;268;p14"/>
          <p:cNvSpPr txBox="1"/>
          <p:nvPr/>
        </p:nvSpPr>
        <p:spPr>
          <a:xfrm>
            <a:off x="6721366" y="3428887"/>
            <a:ext cx="185486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True Positive Rate</a:t>
            </a:r>
            <a:endParaRPr b="0" i="0" sz="1400" u="none" cap="none" strike="noStrike">
              <a:solidFill>
                <a:srgbClr val="000000"/>
              </a:solidFill>
              <a:latin typeface="Arial"/>
              <a:ea typeface="Arial"/>
              <a:cs typeface="Arial"/>
              <a:sym typeface="Arial"/>
            </a:endParaRPr>
          </a:p>
        </p:txBody>
      </p:sp>
      <p:pic>
        <p:nvPicPr>
          <p:cNvPr id="269" name="Google Shape;269;p14"/>
          <p:cNvPicPr preferRelativeResize="0"/>
          <p:nvPr/>
        </p:nvPicPr>
        <p:blipFill rotWithShape="1">
          <a:blip r:embed="rId4">
            <a:alphaModFix/>
          </a:blip>
          <a:srcRect b="0" l="0" r="0" t="0"/>
          <a:stretch/>
        </p:blipFill>
        <p:spPr>
          <a:xfrm>
            <a:off x="3919660" y="4777383"/>
            <a:ext cx="1532683" cy="451945"/>
          </a:xfrm>
          <a:prstGeom prst="rect">
            <a:avLst/>
          </a:prstGeom>
          <a:noFill/>
          <a:ln>
            <a:noFill/>
          </a:ln>
        </p:spPr>
      </p:pic>
      <p:pic>
        <p:nvPicPr>
          <p:cNvPr id="270" name="Google Shape;270;p14"/>
          <p:cNvPicPr preferRelativeResize="0"/>
          <p:nvPr/>
        </p:nvPicPr>
        <p:blipFill rotWithShape="1">
          <a:blip r:embed="rId5">
            <a:alphaModFix/>
          </a:blip>
          <a:srcRect b="0" l="0" r="0" t="0"/>
          <a:stretch/>
        </p:blipFill>
        <p:spPr>
          <a:xfrm>
            <a:off x="4325918" y="5229328"/>
            <a:ext cx="2131896" cy="362175"/>
          </a:xfrm>
          <a:prstGeom prst="rect">
            <a:avLst/>
          </a:prstGeom>
          <a:noFill/>
          <a:ln>
            <a:noFill/>
          </a:ln>
        </p:spPr>
      </p:pic>
      <p:sp>
        <p:nvSpPr>
          <p:cNvPr id="271" name="Google Shape;271;p14"/>
          <p:cNvSpPr txBox="1"/>
          <p:nvPr>
            <p:ph idx="1" type="body"/>
          </p:nvPr>
        </p:nvSpPr>
        <p:spPr>
          <a:xfrm>
            <a:off x="7438500" y="4209300"/>
            <a:ext cx="4631100" cy="1867500"/>
          </a:xfrm>
          <a:prstGeom prst="rect">
            <a:avLst/>
          </a:pr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rmAutofit fontScale="70000" lnSpcReduction="10000"/>
          </a:bodyPr>
          <a:lstStyle/>
          <a:p>
            <a:pPr indent="-175260" lvl="0" marL="228600" rtl="0" algn="l">
              <a:lnSpc>
                <a:spcPct val="90000"/>
              </a:lnSpc>
              <a:spcBef>
                <a:spcPts val="0"/>
              </a:spcBef>
              <a:spcAft>
                <a:spcPts val="0"/>
              </a:spcAft>
              <a:buClr>
                <a:schemeClr val="dk1"/>
              </a:buClr>
              <a:buSzPct val="100000"/>
              <a:buChar char="•"/>
            </a:pPr>
            <a:r>
              <a:rPr i="1" lang="en-US"/>
              <a:t>A</a:t>
            </a:r>
            <a:r>
              <a:rPr lang="en-US"/>
              <a:t> – set of protected attributes</a:t>
            </a:r>
            <a:endParaRPr/>
          </a:p>
          <a:p>
            <a:pPr indent="-175260" lvl="0" marL="228600" rtl="0" algn="l">
              <a:lnSpc>
                <a:spcPct val="90000"/>
              </a:lnSpc>
              <a:spcBef>
                <a:spcPts val="1000"/>
              </a:spcBef>
              <a:spcAft>
                <a:spcPts val="0"/>
              </a:spcAft>
              <a:buClr>
                <a:schemeClr val="dk1"/>
              </a:buClr>
              <a:buSzPct val="100000"/>
              <a:buChar char="•"/>
            </a:pPr>
            <a:r>
              <a:rPr i="1" lang="en-US"/>
              <a:t>X </a:t>
            </a:r>
            <a:r>
              <a:rPr lang="en-US"/>
              <a:t>– all other observable attributes </a:t>
            </a:r>
            <a:endParaRPr/>
          </a:p>
          <a:p>
            <a:pPr indent="-175260" lvl="0" marL="228600" rtl="0" algn="l">
              <a:lnSpc>
                <a:spcPct val="90000"/>
              </a:lnSpc>
              <a:spcBef>
                <a:spcPts val="1000"/>
              </a:spcBef>
              <a:spcAft>
                <a:spcPts val="0"/>
              </a:spcAft>
              <a:buClr>
                <a:schemeClr val="dk1"/>
              </a:buClr>
              <a:buSzPct val="100000"/>
              <a:buChar char="•"/>
            </a:pPr>
            <a:r>
              <a:rPr i="1" lang="en-US"/>
              <a:t>U</a:t>
            </a:r>
            <a:r>
              <a:rPr lang="en-US"/>
              <a:t> – set of latent attributes not observed</a:t>
            </a:r>
            <a:endParaRPr/>
          </a:p>
          <a:p>
            <a:pPr indent="-175260" lvl="0" marL="228600" rtl="0" algn="l">
              <a:lnSpc>
                <a:spcPct val="90000"/>
              </a:lnSpc>
              <a:spcBef>
                <a:spcPts val="1000"/>
              </a:spcBef>
              <a:spcAft>
                <a:spcPts val="0"/>
              </a:spcAft>
              <a:buClr>
                <a:schemeClr val="dk1"/>
              </a:buClr>
              <a:buSzPct val="100000"/>
              <a:buChar char="•"/>
            </a:pPr>
            <a:r>
              <a:rPr i="1" lang="en-US"/>
              <a:t>Y </a:t>
            </a:r>
            <a:r>
              <a:rPr lang="en-US"/>
              <a:t>– outcome to be predicted</a:t>
            </a:r>
            <a:endParaRPr/>
          </a:p>
          <a:p>
            <a:pPr indent="-175260" lvl="0" marL="228600" rtl="0" algn="l">
              <a:lnSpc>
                <a:spcPct val="90000"/>
              </a:lnSpc>
              <a:spcBef>
                <a:spcPts val="1000"/>
              </a:spcBef>
              <a:spcAft>
                <a:spcPts val="0"/>
              </a:spcAft>
              <a:buClr>
                <a:schemeClr val="dk1"/>
              </a:buClr>
              <a:buSzPct val="100000"/>
              <a:buChar char="•"/>
            </a:pPr>
            <a:r>
              <a:rPr lang="en-US"/>
              <a:t>Ŷ – predictor, dependent on A, X, 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Finding the Optimal Predictor</a:t>
            </a:r>
            <a:endParaRPr/>
          </a:p>
        </p:txBody>
      </p:sp>
      <p:pic>
        <p:nvPicPr>
          <p:cNvPr id="277" name="Google Shape;277;p15"/>
          <p:cNvPicPr preferRelativeResize="0"/>
          <p:nvPr/>
        </p:nvPicPr>
        <p:blipFill rotWithShape="1">
          <a:blip r:embed="rId3">
            <a:alphaModFix/>
          </a:blip>
          <a:srcRect b="0" l="0" r="0" t="0"/>
          <a:stretch/>
        </p:blipFill>
        <p:spPr>
          <a:xfrm>
            <a:off x="268052" y="1839310"/>
            <a:ext cx="11655896" cy="390087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6"/>
          <p:cNvSpPr txBox="1"/>
          <p:nvPr/>
        </p:nvSpPr>
        <p:spPr>
          <a:xfrm>
            <a:off x="1524000" y="2399266"/>
            <a:ext cx="91440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6000"/>
              <a:buFont typeface="Calibri"/>
              <a:buNone/>
            </a:pPr>
            <a:r>
              <a:rPr b="1" i="0" lang="en-US" sz="6000" u="none" cap="none" strike="noStrike">
                <a:solidFill>
                  <a:schemeClr val="dk1"/>
                </a:solidFill>
                <a:latin typeface="Calibri"/>
                <a:ea typeface="Calibri"/>
                <a:cs typeface="Calibri"/>
                <a:sym typeface="Calibri"/>
              </a:rPr>
              <a:t>Individual Fairness</a:t>
            </a:r>
            <a:endParaRPr b="0" i="0" sz="1400" u="none" cap="none" strike="noStrike">
              <a:solidFill>
                <a:srgbClr val="000000"/>
              </a:solidFill>
              <a:latin typeface="Arial"/>
              <a:ea typeface="Arial"/>
              <a:cs typeface="Arial"/>
              <a:sym typeface="Arial"/>
            </a:endParaRPr>
          </a:p>
        </p:txBody>
      </p:sp>
      <p:sp>
        <p:nvSpPr>
          <p:cNvPr id="283" name="Google Shape;283;p16"/>
          <p:cNvSpPr/>
          <p:nvPr/>
        </p:nvSpPr>
        <p:spPr>
          <a:xfrm>
            <a:off x="6888480" y="5776522"/>
            <a:ext cx="4724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With many slides from Moritz Hardt - Fall 2017</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17"/>
          <p:cNvPicPr preferRelativeResize="0"/>
          <p:nvPr/>
        </p:nvPicPr>
        <p:blipFill rotWithShape="1">
          <a:blip r:embed="rId3">
            <a:alphaModFix/>
          </a:blip>
          <a:srcRect b="0" l="0" r="0" t="0"/>
          <a:stretch/>
        </p:blipFill>
        <p:spPr>
          <a:xfrm>
            <a:off x="2907071" y="1318974"/>
            <a:ext cx="6022655" cy="2539673"/>
          </a:xfrm>
          <a:prstGeom prst="rect">
            <a:avLst/>
          </a:prstGeom>
          <a:noFill/>
          <a:ln>
            <a:noFill/>
          </a:ln>
        </p:spPr>
      </p:pic>
      <p:sp>
        <p:nvSpPr>
          <p:cNvPr id="290" name="Google Shape;290;p17"/>
          <p:cNvSpPr txBox="1"/>
          <p:nvPr/>
        </p:nvSpPr>
        <p:spPr>
          <a:xfrm>
            <a:off x="2179792" y="303180"/>
            <a:ext cx="8293956" cy="877471"/>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464653"/>
              </a:buClr>
              <a:buSzPts val="4800"/>
              <a:buFont typeface="Calibri"/>
              <a:buNone/>
            </a:pPr>
            <a:r>
              <a:rPr b="0" i="0" lang="en-US" sz="4800" u="none" cap="none" strike="noStrike">
                <a:solidFill>
                  <a:srgbClr val="464653"/>
                </a:solidFill>
                <a:latin typeface="Calibri"/>
                <a:ea typeface="Calibri"/>
                <a:cs typeface="Calibri"/>
                <a:sym typeface="Calibri"/>
              </a:rPr>
              <a:t>Credit Application</a:t>
            </a:r>
            <a:endParaRPr b="0" i="0" sz="1400" u="none" cap="none" strike="noStrike">
              <a:solidFill>
                <a:srgbClr val="000000"/>
              </a:solidFill>
              <a:latin typeface="Arial"/>
              <a:ea typeface="Arial"/>
              <a:cs typeface="Arial"/>
              <a:sym typeface="Arial"/>
            </a:endParaRPr>
          </a:p>
        </p:txBody>
      </p:sp>
      <p:sp>
        <p:nvSpPr>
          <p:cNvPr id="291" name="Google Shape;291;p17"/>
          <p:cNvSpPr txBox="1"/>
          <p:nvPr>
            <p:ph idx="1" type="body"/>
          </p:nvPr>
        </p:nvSpPr>
        <p:spPr>
          <a:xfrm>
            <a:off x="2129500" y="3923351"/>
            <a:ext cx="8229600" cy="2364069"/>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n-US"/>
              <a:t>User visits </a:t>
            </a:r>
            <a:r>
              <a:rPr lang="en-US">
                <a:latin typeface="Courier"/>
                <a:ea typeface="Courier"/>
                <a:cs typeface="Courier"/>
                <a:sym typeface="Courier"/>
              </a:rPr>
              <a:t>capitalone.com</a:t>
            </a:r>
            <a:endParaRPr/>
          </a:p>
          <a:p>
            <a:pPr indent="0" lvl="0" marL="0" rtl="0" algn="l">
              <a:lnSpc>
                <a:spcPct val="90000"/>
              </a:lnSpc>
              <a:spcBef>
                <a:spcPts val="1000"/>
              </a:spcBef>
              <a:spcAft>
                <a:spcPts val="0"/>
              </a:spcAft>
              <a:buClr>
                <a:schemeClr val="dk1"/>
              </a:buClr>
              <a:buSzPts val="2800"/>
              <a:buNone/>
            </a:pPr>
            <a:r>
              <a:rPr lang="en-US"/>
              <a:t>Capital One uses tracking information provided by the tracking network to personalize offers</a:t>
            </a:r>
            <a:endParaRPr/>
          </a:p>
          <a:p>
            <a:pPr indent="0" lvl="0" marL="0" rtl="0" algn="l">
              <a:lnSpc>
                <a:spcPct val="90000"/>
              </a:lnSpc>
              <a:spcBef>
                <a:spcPts val="1000"/>
              </a:spcBef>
              <a:spcAft>
                <a:spcPts val="0"/>
              </a:spcAft>
              <a:buClr>
                <a:srgbClr val="FF0000"/>
              </a:buClr>
              <a:buSzPts val="2800"/>
              <a:buNone/>
            </a:pPr>
            <a:r>
              <a:rPr b="1" lang="en-US">
                <a:solidFill>
                  <a:srgbClr val="FF0000"/>
                </a:solidFill>
              </a:rPr>
              <a:t>Concern: </a:t>
            </a:r>
            <a:r>
              <a:rPr i="1" lang="en-US" u="sng"/>
              <a:t>Steering</a:t>
            </a:r>
            <a:r>
              <a:rPr lang="en-US"/>
              <a:t> minorities into higher rates (illegal)</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8"/>
          <p:cNvSpPr/>
          <p:nvPr/>
        </p:nvSpPr>
        <p:spPr>
          <a:xfrm>
            <a:off x="6515638" y="3143713"/>
            <a:ext cx="2577551" cy="2514969"/>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297" name="Google Shape;297;p18"/>
          <p:cNvCxnSpPr/>
          <p:nvPr/>
        </p:nvCxnSpPr>
        <p:spPr>
          <a:xfrm>
            <a:off x="6528201" y="2217125"/>
            <a:ext cx="0" cy="3621553"/>
          </a:xfrm>
          <a:prstGeom prst="straightConnector1">
            <a:avLst/>
          </a:prstGeom>
          <a:noFill/>
          <a:ln cap="flat" cmpd="sng" w="12700">
            <a:solidFill>
              <a:schemeClr val="accent1"/>
            </a:solidFill>
            <a:prstDash val="dash"/>
            <a:miter lim="800000"/>
            <a:headEnd len="sm" w="sm" type="none"/>
            <a:tailEnd len="sm" w="sm" type="none"/>
          </a:ln>
        </p:spPr>
      </p:cxnSp>
      <p:sp>
        <p:nvSpPr>
          <p:cNvPr id="298" name="Google Shape;298;p18"/>
          <p:cNvSpPr/>
          <p:nvPr/>
        </p:nvSpPr>
        <p:spPr>
          <a:xfrm>
            <a:off x="3938087" y="3143712"/>
            <a:ext cx="2577551" cy="2514969"/>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9" name="Google Shape;299;p18"/>
          <p:cNvSpPr/>
          <p:nvPr/>
        </p:nvSpPr>
        <p:spPr>
          <a:xfrm>
            <a:off x="3366178" y="3143712"/>
            <a:ext cx="1106464" cy="2514969"/>
          </a:xfrm>
          <a:prstGeom prst="ellipse">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0" name="Google Shape;300;p18"/>
          <p:cNvSpPr/>
          <p:nvPr/>
        </p:nvSpPr>
        <p:spPr>
          <a:xfrm>
            <a:off x="5995059" y="3124731"/>
            <a:ext cx="1041156" cy="2533950"/>
          </a:xfrm>
          <a:prstGeom prst="ellipse">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1" name="Google Shape;301;p18"/>
          <p:cNvSpPr txBox="1"/>
          <p:nvPr/>
        </p:nvSpPr>
        <p:spPr>
          <a:xfrm>
            <a:off x="2580429" y="5691739"/>
            <a:ext cx="2410836" cy="58477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1" lang="en-US" sz="3200" u="none" cap="none" strike="noStrike">
                <a:solidFill>
                  <a:schemeClr val="dk1"/>
                </a:solidFill>
                <a:latin typeface="Calibri"/>
                <a:ea typeface="Calibri"/>
                <a:cs typeface="Calibri"/>
                <a:sym typeface="Calibri"/>
              </a:rPr>
              <a:t>V</a:t>
            </a:r>
            <a:r>
              <a:rPr b="0" i="0" lang="en-US" sz="3200" u="none" cap="none" strike="noStrike">
                <a:solidFill>
                  <a:schemeClr val="dk1"/>
                </a:solidFill>
                <a:latin typeface="Calibri"/>
                <a:ea typeface="Calibri"/>
                <a:cs typeface="Calibri"/>
                <a:sym typeface="Calibri"/>
              </a:rPr>
              <a:t>: Individuals</a:t>
            </a:r>
            <a:endParaRPr b="0" i="0" sz="1400" u="none" cap="none" strike="noStrike">
              <a:solidFill>
                <a:srgbClr val="000000"/>
              </a:solidFill>
              <a:latin typeface="Arial"/>
              <a:ea typeface="Arial"/>
              <a:cs typeface="Arial"/>
              <a:sym typeface="Arial"/>
            </a:endParaRPr>
          </a:p>
        </p:txBody>
      </p:sp>
      <p:sp>
        <p:nvSpPr>
          <p:cNvPr id="302" name="Google Shape;302;p18"/>
          <p:cNvSpPr txBox="1"/>
          <p:nvPr/>
        </p:nvSpPr>
        <p:spPr>
          <a:xfrm>
            <a:off x="5870841" y="5691739"/>
            <a:ext cx="2330749" cy="58477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1" lang="en-US" sz="3200" u="none" cap="none" strike="noStrike">
                <a:solidFill>
                  <a:schemeClr val="dk1"/>
                </a:solidFill>
                <a:latin typeface="Calibri"/>
                <a:ea typeface="Calibri"/>
                <a:cs typeface="Calibri"/>
                <a:sym typeface="Calibri"/>
              </a:rPr>
              <a:t>O</a:t>
            </a:r>
            <a:r>
              <a:rPr b="0" i="0" lang="en-US" sz="3200" u="none" cap="none" strike="noStrike">
                <a:solidFill>
                  <a:schemeClr val="dk1"/>
                </a:solidFill>
                <a:latin typeface="Calibri"/>
                <a:ea typeface="Calibri"/>
                <a:cs typeface="Calibri"/>
                <a:sym typeface="Calibri"/>
              </a:rPr>
              <a:t>: outcomes</a:t>
            </a:r>
            <a:endParaRPr b="0" i="0" sz="1400" u="none" cap="none" strike="noStrike">
              <a:solidFill>
                <a:srgbClr val="000000"/>
              </a:solidFill>
              <a:latin typeface="Arial"/>
              <a:ea typeface="Arial"/>
              <a:cs typeface="Arial"/>
              <a:sym typeface="Arial"/>
            </a:endParaRPr>
          </a:p>
        </p:txBody>
      </p:sp>
      <p:pic>
        <p:nvPicPr>
          <p:cNvPr descr="C:\Users\moritz\Desktop\My talks\diversity.jpg" id="303" name="Google Shape;303;p18"/>
          <p:cNvPicPr preferRelativeResize="0"/>
          <p:nvPr/>
        </p:nvPicPr>
        <p:blipFill rotWithShape="1">
          <a:blip r:embed="rId3">
            <a:alphaModFix/>
          </a:blip>
          <a:srcRect b="0" l="0" r="0" t="0"/>
          <a:stretch/>
        </p:blipFill>
        <p:spPr>
          <a:xfrm rot="-228430">
            <a:off x="1763429" y="4328903"/>
            <a:ext cx="1405864" cy="858855"/>
          </a:xfrm>
          <a:prstGeom prst="rect">
            <a:avLst/>
          </a:prstGeom>
          <a:noFill/>
          <a:ln>
            <a:noFill/>
          </a:ln>
        </p:spPr>
      </p:pic>
      <p:sp>
        <p:nvSpPr>
          <p:cNvPr id="304" name="Google Shape;304;p18"/>
          <p:cNvSpPr txBox="1"/>
          <p:nvPr/>
        </p:nvSpPr>
        <p:spPr>
          <a:xfrm>
            <a:off x="3526864" y="1139906"/>
            <a:ext cx="2928807" cy="10772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Classifier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(eg. ad network)</a:t>
            </a:r>
            <a:endParaRPr b="0" i="0" sz="1400" u="none" cap="none" strike="noStrike">
              <a:solidFill>
                <a:srgbClr val="000000"/>
              </a:solidFill>
              <a:latin typeface="Arial"/>
              <a:ea typeface="Arial"/>
              <a:cs typeface="Arial"/>
              <a:sym typeface="Arial"/>
            </a:endParaRPr>
          </a:p>
        </p:txBody>
      </p:sp>
      <p:sp>
        <p:nvSpPr>
          <p:cNvPr id="305" name="Google Shape;305;p18"/>
          <p:cNvSpPr txBox="1"/>
          <p:nvPr/>
        </p:nvSpPr>
        <p:spPr>
          <a:xfrm>
            <a:off x="3785847" y="4670647"/>
            <a:ext cx="31771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x</a:t>
            </a:r>
            <a:endParaRPr b="0" i="1" sz="2000" u="none" cap="none" strike="noStrike">
              <a:solidFill>
                <a:schemeClr val="dk1"/>
              </a:solidFill>
              <a:latin typeface="Calibri"/>
              <a:ea typeface="Calibri"/>
              <a:cs typeface="Calibri"/>
              <a:sym typeface="Calibri"/>
            </a:endParaRPr>
          </a:p>
        </p:txBody>
      </p:sp>
      <p:sp>
        <p:nvSpPr>
          <p:cNvPr id="306" name="Google Shape;306;p18"/>
          <p:cNvSpPr/>
          <p:nvPr/>
        </p:nvSpPr>
        <p:spPr>
          <a:xfrm>
            <a:off x="3762058" y="4558263"/>
            <a:ext cx="176028" cy="187833"/>
          </a:xfrm>
          <a:prstGeom prst="ellipse">
            <a:avLst/>
          </a:prstGeom>
          <a:gradFill>
            <a:gsLst>
              <a:gs pos="0">
                <a:srgbClr val="5F82CA"/>
              </a:gs>
              <a:gs pos="50000">
                <a:srgbClr val="3C70CA"/>
              </a:gs>
              <a:gs pos="100000">
                <a:srgbClr val="2E60B9"/>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7" name="Google Shape;307;p18"/>
          <p:cNvSpPr txBox="1"/>
          <p:nvPr/>
        </p:nvSpPr>
        <p:spPr>
          <a:xfrm>
            <a:off x="6254433" y="4790653"/>
            <a:ext cx="76655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M(x)</a:t>
            </a:r>
            <a:endParaRPr b="0" i="0" sz="1400" u="none" cap="none" strike="noStrike">
              <a:solidFill>
                <a:srgbClr val="000000"/>
              </a:solidFill>
              <a:latin typeface="Arial"/>
              <a:ea typeface="Arial"/>
              <a:cs typeface="Arial"/>
              <a:sym typeface="Arial"/>
            </a:endParaRPr>
          </a:p>
        </p:txBody>
      </p:sp>
      <p:cxnSp>
        <p:nvCxnSpPr>
          <p:cNvPr id="308" name="Google Shape;308;p18"/>
          <p:cNvCxnSpPr/>
          <p:nvPr/>
        </p:nvCxnSpPr>
        <p:spPr>
          <a:xfrm>
            <a:off x="3938087" y="4652179"/>
            <a:ext cx="2602693" cy="106150"/>
          </a:xfrm>
          <a:prstGeom prst="straightConnector1">
            <a:avLst/>
          </a:prstGeom>
          <a:noFill/>
          <a:ln cap="flat" cmpd="sng" w="28575">
            <a:solidFill>
              <a:schemeClr val="accent1"/>
            </a:solidFill>
            <a:prstDash val="solid"/>
            <a:miter lim="800000"/>
            <a:headEnd len="sm" w="sm" type="none"/>
            <a:tailEnd len="med" w="med" type="stealth"/>
          </a:ln>
        </p:spPr>
      </p:cxnSp>
      <p:sp>
        <p:nvSpPr>
          <p:cNvPr id="309" name="Google Shape;309;p18"/>
          <p:cNvSpPr txBox="1"/>
          <p:nvPr/>
        </p:nvSpPr>
        <p:spPr>
          <a:xfrm>
            <a:off x="6799786" y="1139906"/>
            <a:ext cx="2864286" cy="10772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Vendor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(eg. capital one)</a:t>
            </a:r>
            <a:endParaRPr b="0" i="0" sz="1400" u="none" cap="none" strike="noStrike">
              <a:solidFill>
                <a:srgbClr val="000000"/>
              </a:solidFill>
              <a:latin typeface="Arial"/>
              <a:ea typeface="Arial"/>
              <a:cs typeface="Arial"/>
              <a:sym typeface="Arial"/>
            </a:endParaRPr>
          </a:p>
        </p:txBody>
      </p:sp>
      <p:sp>
        <p:nvSpPr>
          <p:cNvPr id="310" name="Google Shape;310;p18"/>
          <p:cNvSpPr/>
          <p:nvPr/>
        </p:nvSpPr>
        <p:spPr>
          <a:xfrm>
            <a:off x="8572610" y="3124730"/>
            <a:ext cx="1041156" cy="2533950"/>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1" name="Google Shape;311;p18"/>
          <p:cNvSpPr txBox="1"/>
          <p:nvPr/>
        </p:nvSpPr>
        <p:spPr>
          <a:xfrm>
            <a:off x="8511726" y="5705202"/>
            <a:ext cx="1839028" cy="58477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1" lang="en-US" sz="3200" u="none" cap="none" strike="noStrike">
                <a:solidFill>
                  <a:schemeClr val="dk1"/>
                </a:solidFill>
                <a:latin typeface="Calibri"/>
                <a:ea typeface="Calibri"/>
                <a:cs typeface="Calibri"/>
                <a:sym typeface="Calibri"/>
              </a:rPr>
              <a:t>A</a:t>
            </a:r>
            <a:r>
              <a:rPr b="0" i="0" lang="en-US" sz="3200" u="none" cap="none" strike="noStrike">
                <a:solidFill>
                  <a:schemeClr val="dk1"/>
                </a:solidFill>
                <a:latin typeface="Calibri"/>
                <a:ea typeface="Calibri"/>
                <a:cs typeface="Calibri"/>
                <a:sym typeface="Calibri"/>
              </a:rPr>
              <a:t>: actions</a:t>
            </a:r>
            <a:endParaRPr b="0" i="0" sz="1400" u="none" cap="none" strike="noStrike">
              <a:solidFill>
                <a:srgbClr val="000000"/>
              </a:solidFill>
              <a:latin typeface="Arial"/>
              <a:ea typeface="Arial"/>
              <a:cs typeface="Arial"/>
              <a:sym typeface="Arial"/>
            </a:endParaRPr>
          </a:p>
        </p:txBody>
      </p:sp>
      <p:cxnSp>
        <p:nvCxnSpPr>
          <p:cNvPr id="312" name="Google Shape;312;p18"/>
          <p:cNvCxnSpPr/>
          <p:nvPr/>
        </p:nvCxnSpPr>
        <p:spPr>
          <a:xfrm flipH="1" rot="10800000">
            <a:off x="6515637" y="4451493"/>
            <a:ext cx="2451812" cy="306837"/>
          </a:xfrm>
          <a:prstGeom prst="straightConnector1">
            <a:avLst/>
          </a:prstGeom>
          <a:noFill/>
          <a:ln cap="flat" cmpd="sng" w="28575">
            <a:solidFill>
              <a:schemeClr val="dk1"/>
            </a:solidFill>
            <a:prstDash val="solid"/>
            <a:miter lim="800000"/>
            <a:headEnd len="sm" w="sm" type="none"/>
            <a:tailEnd len="med" w="med" type="stealth"/>
          </a:ln>
        </p:spPr>
      </p:cxnSp>
      <p:pic>
        <p:nvPicPr>
          <p:cNvPr descr="latex-image-1.pdf" id="313" name="Google Shape;313;p18"/>
          <p:cNvPicPr preferRelativeResize="0"/>
          <p:nvPr/>
        </p:nvPicPr>
        <p:blipFill rotWithShape="1">
          <a:blip r:embed="rId4">
            <a:alphaModFix/>
          </a:blip>
          <a:srcRect b="0" l="0" r="0" t="0"/>
          <a:stretch/>
        </p:blipFill>
        <p:spPr>
          <a:xfrm>
            <a:off x="3751429" y="2462915"/>
            <a:ext cx="2133600" cy="355600"/>
          </a:xfrm>
          <a:prstGeom prst="rect">
            <a:avLst/>
          </a:prstGeom>
          <a:noFill/>
          <a:ln>
            <a:noFill/>
          </a:ln>
        </p:spPr>
      </p:pic>
      <p:pic>
        <p:nvPicPr>
          <p:cNvPr descr="latex-image-1.pdf" id="314" name="Google Shape;314;p18"/>
          <p:cNvPicPr preferRelativeResize="0"/>
          <p:nvPr/>
        </p:nvPicPr>
        <p:blipFill rotWithShape="1">
          <a:blip r:embed="rId5">
            <a:alphaModFix/>
          </a:blip>
          <a:srcRect b="0" l="0" r="0" t="0"/>
          <a:stretch/>
        </p:blipFill>
        <p:spPr>
          <a:xfrm>
            <a:off x="7297887" y="2399541"/>
            <a:ext cx="1981200" cy="457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cxnSp>
        <p:nvCxnSpPr>
          <p:cNvPr id="319" name="Google Shape;319;p19"/>
          <p:cNvCxnSpPr/>
          <p:nvPr/>
        </p:nvCxnSpPr>
        <p:spPr>
          <a:xfrm>
            <a:off x="6528201" y="2217125"/>
            <a:ext cx="0" cy="3621553"/>
          </a:xfrm>
          <a:prstGeom prst="straightConnector1">
            <a:avLst/>
          </a:prstGeom>
          <a:noFill/>
          <a:ln cap="flat" cmpd="sng" w="12700">
            <a:solidFill>
              <a:schemeClr val="accent1"/>
            </a:solidFill>
            <a:prstDash val="dash"/>
            <a:miter lim="800000"/>
            <a:headEnd len="sm" w="sm" type="none"/>
            <a:tailEnd len="sm" w="sm" type="none"/>
          </a:ln>
        </p:spPr>
      </p:cxnSp>
      <p:sp>
        <p:nvSpPr>
          <p:cNvPr id="320" name="Google Shape;320;p19"/>
          <p:cNvSpPr/>
          <p:nvPr/>
        </p:nvSpPr>
        <p:spPr>
          <a:xfrm>
            <a:off x="3938087" y="3143712"/>
            <a:ext cx="2577551" cy="2514969"/>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1" name="Google Shape;321;p19"/>
          <p:cNvSpPr/>
          <p:nvPr/>
        </p:nvSpPr>
        <p:spPr>
          <a:xfrm>
            <a:off x="3366178" y="3143712"/>
            <a:ext cx="1106464" cy="2514969"/>
          </a:xfrm>
          <a:prstGeom prst="ellipse">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2" name="Google Shape;322;p19"/>
          <p:cNvSpPr/>
          <p:nvPr/>
        </p:nvSpPr>
        <p:spPr>
          <a:xfrm>
            <a:off x="5995059" y="3124731"/>
            <a:ext cx="1041156" cy="2533950"/>
          </a:xfrm>
          <a:prstGeom prst="ellipse">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3" name="Google Shape;323;p19"/>
          <p:cNvSpPr txBox="1"/>
          <p:nvPr/>
        </p:nvSpPr>
        <p:spPr>
          <a:xfrm>
            <a:off x="2580429" y="5691739"/>
            <a:ext cx="2410836" cy="58477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1" lang="en-US" sz="3200" u="none" cap="none" strike="noStrike">
                <a:solidFill>
                  <a:schemeClr val="dk1"/>
                </a:solidFill>
                <a:latin typeface="Calibri"/>
                <a:ea typeface="Calibri"/>
                <a:cs typeface="Calibri"/>
                <a:sym typeface="Calibri"/>
              </a:rPr>
              <a:t>V</a:t>
            </a:r>
            <a:r>
              <a:rPr b="0" i="0" lang="en-US" sz="3200" u="none" cap="none" strike="noStrike">
                <a:solidFill>
                  <a:schemeClr val="dk1"/>
                </a:solidFill>
                <a:latin typeface="Calibri"/>
                <a:ea typeface="Calibri"/>
                <a:cs typeface="Calibri"/>
                <a:sym typeface="Calibri"/>
              </a:rPr>
              <a:t>: Individuals</a:t>
            </a:r>
            <a:endParaRPr b="0" i="0" sz="1400" u="none" cap="none" strike="noStrike">
              <a:solidFill>
                <a:srgbClr val="000000"/>
              </a:solidFill>
              <a:latin typeface="Arial"/>
              <a:ea typeface="Arial"/>
              <a:cs typeface="Arial"/>
              <a:sym typeface="Arial"/>
            </a:endParaRPr>
          </a:p>
        </p:txBody>
      </p:sp>
      <p:sp>
        <p:nvSpPr>
          <p:cNvPr id="324" name="Google Shape;324;p19"/>
          <p:cNvSpPr txBox="1"/>
          <p:nvPr/>
        </p:nvSpPr>
        <p:spPr>
          <a:xfrm>
            <a:off x="5870841" y="5691739"/>
            <a:ext cx="2330749" cy="58477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1" lang="en-US" sz="3200" u="none" cap="none" strike="noStrike">
                <a:solidFill>
                  <a:schemeClr val="dk1"/>
                </a:solidFill>
                <a:latin typeface="Calibri"/>
                <a:ea typeface="Calibri"/>
                <a:cs typeface="Calibri"/>
                <a:sym typeface="Calibri"/>
              </a:rPr>
              <a:t>O</a:t>
            </a:r>
            <a:r>
              <a:rPr b="0" i="0" lang="en-US" sz="3200" u="none" cap="none" strike="noStrike">
                <a:solidFill>
                  <a:schemeClr val="dk1"/>
                </a:solidFill>
                <a:latin typeface="Calibri"/>
                <a:ea typeface="Calibri"/>
                <a:cs typeface="Calibri"/>
                <a:sym typeface="Calibri"/>
              </a:rPr>
              <a:t>: outcomes</a:t>
            </a:r>
            <a:endParaRPr b="0" i="0" sz="1400" u="none" cap="none" strike="noStrike">
              <a:solidFill>
                <a:srgbClr val="000000"/>
              </a:solidFill>
              <a:latin typeface="Arial"/>
              <a:ea typeface="Arial"/>
              <a:cs typeface="Arial"/>
              <a:sym typeface="Arial"/>
            </a:endParaRPr>
          </a:p>
        </p:txBody>
      </p:sp>
      <p:pic>
        <p:nvPicPr>
          <p:cNvPr descr="C:\Users\moritz\Desktop\My talks\diversity.jpg" id="325" name="Google Shape;325;p19"/>
          <p:cNvPicPr preferRelativeResize="0"/>
          <p:nvPr/>
        </p:nvPicPr>
        <p:blipFill rotWithShape="1">
          <a:blip r:embed="rId3">
            <a:alphaModFix/>
          </a:blip>
          <a:srcRect b="0" l="0" r="0" t="0"/>
          <a:stretch/>
        </p:blipFill>
        <p:spPr>
          <a:xfrm rot="-228430">
            <a:off x="1763429" y="4328903"/>
            <a:ext cx="1405864" cy="858855"/>
          </a:xfrm>
          <a:prstGeom prst="rect">
            <a:avLst/>
          </a:prstGeom>
          <a:noFill/>
          <a:ln>
            <a:noFill/>
          </a:ln>
        </p:spPr>
      </p:pic>
      <p:sp>
        <p:nvSpPr>
          <p:cNvPr id="326" name="Google Shape;326;p19"/>
          <p:cNvSpPr txBox="1"/>
          <p:nvPr/>
        </p:nvSpPr>
        <p:spPr>
          <a:xfrm>
            <a:off x="3785847" y="4670647"/>
            <a:ext cx="31771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x</a:t>
            </a:r>
            <a:endParaRPr b="0" i="1" sz="2000" u="none" cap="none" strike="noStrike">
              <a:solidFill>
                <a:schemeClr val="dk1"/>
              </a:solidFill>
              <a:latin typeface="Calibri"/>
              <a:ea typeface="Calibri"/>
              <a:cs typeface="Calibri"/>
              <a:sym typeface="Calibri"/>
            </a:endParaRPr>
          </a:p>
        </p:txBody>
      </p:sp>
      <p:sp>
        <p:nvSpPr>
          <p:cNvPr id="327" name="Google Shape;327;p19"/>
          <p:cNvSpPr/>
          <p:nvPr/>
        </p:nvSpPr>
        <p:spPr>
          <a:xfrm>
            <a:off x="3762058" y="4558263"/>
            <a:ext cx="176028" cy="187833"/>
          </a:xfrm>
          <a:prstGeom prst="ellipse">
            <a:avLst/>
          </a:prstGeom>
          <a:gradFill>
            <a:gsLst>
              <a:gs pos="0">
                <a:srgbClr val="5F82CA"/>
              </a:gs>
              <a:gs pos="50000">
                <a:srgbClr val="3C70CA"/>
              </a:gs>
              <a:gs pos="100000">
                <a:srgbClr val="2E60B9"/>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8" name="Google Shape;328;p19"/>
          <p:cNvSpPr txBox="1"/>
          <p:nvPr/>
        </p:nvSpPr>
        <p:spPr>
          <a:xfrm>
            <a:off x="6254433" y="4790653"/>
            <a:ext cx="76655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M(x)</a:t>
            </a:r>
            <a:endParaRPr b="0" i="0" sz="1400" u="none" cap="none" strike="noStrike">
              <a:solidFill>
                <a:srgbClr val="000000"/>
              </a:solidFill>
              <a:latin typeface="Arial"/>
              <a:ea typeface="Arial"/>
              <a:cs typeface="Arial"/>
              <a:sym typeface="Arial"/>
            </a:endParaRPr>
          </a:p>
        </p:txBody>
      </p:sp>
      <p:cxnSp>
        <p:nvCxnSpPr>
          <p:cNvPr id="329" name="Google Shape;329;p19"/>
          <p:cNvCxnSpPr/>
          <p:nvPr/>
        </p:nvCxnSpPr>
        <p:spPr>
          <a:xfrm>
            <a:off x="3938087" y="4652179"/>
            <a:ext cx="2602693" cy="106150"/>
          </a:xfrm>
          <a:prstGeom prst="straightConnector1">
            <a:avLst/>
          </a:prstGeom>
          <a:noFill/>
          <a:ln cap="flat" cmpd="sng" w="28575">
            <a:solidFill>
              <a:schemeClr val="accent1"/>
            </a:solidFill>
            <a:prstDash val="solid"/>
            <a:miter lim="800000"/>
            <a:headEnd len="sm" w="sm" type="none"/>
            <a:tailEnd len="med" w="med" type="stealth"/>
          </a:ln>
        </p:spPr>
      </p:cxnSp>
      <p:pic>
        <p:nvPicPr>
          <p:cNvPr descr="latex-image-1.pdf" id="330" name="Google Shape;330;p19"/>
          <p:cNvPicPr preferRelativeResize="0"/>
          <p:nvPr/>
        </p:nvPicPr>
        <p:blipFill rotWithShape="1">
          <a:blip r:embed="rId4">
            <a:alphaModFix/>
          </a:blip>
          <a:srcRect b="0" l="0" r="0" t="0"/>
          <a:stretch/>
        </p:blipFill>
        <p:spPr>
          <a:xfrm>
            <a:off x="3751429" y="2462915"/>
            <a:ext cx="2133600" cy="355600"/>
          </a:xfrm>
          <a:prstGeom prst="rect">
            <a:avLst/>
          </a:prstGeom>
          <a:noFill/>
          <a:ln>
            <a:noFill/>
          </a:ln>
        </p:spPr>
      </p:pic>
      <p:sp>
        <p:nvSpPr>
          <p:cNvPr id="331" name="Google Shape;331;p19"/>
          <p:cNvSpPr txBox="1"/>
          <p:nvPr/>
        </p:nvSpPr>
        <p:spPr>
          <a:xfrm>
            <a:off x="2302251" y="290013"/>
            <a:ext cx="789501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sng" cap="none" strike="noStrike">
                <a:solidFill>
                  <a:schemeClr val="dk1"/>
                </a:solidFill>
                <a:latin typeface="Calibri"/>
                <a:ea typeface="Calibri"/>
                <a:cs typeface="Calibri"/>
                <a:sym typeface="Calibri"/>
              </a:rPr>
              <a:t>Goal: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Achieve Fairness in the classification step</a:t>
            </a:r>
            <a:endParaRPr b="0" i="0" sz="1400" u="none" cap="none" strike="noStrike">
              <a:solidFill>
                <a:srgbClr val="000000"/>
              </a:solidFill>
              <a:latin typeface="Arial"/>
              <a:ea typeface="Arial"/>
              <a:cs typeface="Arial"/>
              <a:sym typeface="Arial"/>
            </a:endParaRPr>
          </a:p>
        </p:txBody>
      </p:sp>
      <p:grpSp>
        <p:nvGrpSpPr>
          <p:cNvPr id="332" name="Google Shape;332;p19"/>
          <p:cNvGrpSpPr/>
          <p:nvPr/>
        </p:nvGrpSpPr>
        <p:grpSpPr>
          <a:xfrm>
            <a:off x="7794725" y="3124731"/>
            <a:ext cx="2781624" cy="3139487"/>
            <a:chOff x="6362376" y="3124730"/>
            <a:chExt cx="2781624" cy="3139487"/>
          </a:xfrm>
        </p:grpSpPr>
        <p:pic>
          <p:nvPicPr>
            <p:cNvPr id="333" name="Google Shape;333;p19"/>
            <p:cNvPicPr preferRelativeResize="0"/>
            <p:nvPr/>
          </p:nvPicPr>
          <p:blipFill rotWithShape="1">
            <a:blip r:embed="rId5">
              <a:alphaModFix/>
            </a:blip>
            <a:srcRect b="0" l="0" r="0" t="0"/>
            <a:stretch/>
          </p:blipFill>
          <p:spPr>
            <a:xfrm>
              <a:off x="6362376" y="3124730"/>
              <a:ext cx="2781624" cy="2633271"/>
            </a:xfrm>
            <a:prstGeom prst="rect">
              <a:avLst/>
            </a:prstGeom>
            <a:noFill/>
            <a:ln>
              <a:noFill/>
            </a:ln>
          </p:spPr>
        </p:pic>
        <p:sp>
          <p:nvSpPr>
            <p:cNvPr id="334" name="Google Shape;334;p19"/>
            <p:cNvSpPr txBox="1"/>
            <p:nvPr/>
          </p:nvSpPr>
          <p:spPr>
            <a:xfrm>
              <a:off x="6913016" y="3586561"/>
              <a:ext cx="2098406"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FF0000"/>
                  </a:solidFill>
                  <a:latin typeface="Calibri"/>
                  <a:ea typeface="Calibri"/>
                  <a:cs typeface="Calibri"/>
                  <a:sym typeface="Calibri"/>
                </a:rPr>
                <a:t>  Assume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FF0000"/>
                  </a:solidFill>
                  <a:latin typeface="Calibri"/>
                  <a:ea typeface="Calibri"/>
                  <a:cs typeface="Calibri"/>
                  <a:sym typeface="Calibri"/>
                </a:rPr>
                <a:t>unknown,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FF0000"/>
                  </a:solidFill>
                  <a:latin typeface="Calibri"/>
                  <a:ea typeface="Calibri"/>
                  <a:cs typeface="Calibri"/>
                  <a:sym typeface="Calibri"/>
                </a:rPr>
                <a:t>untrusted,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FF0000"/>
                  </a:solidFill>
                  <a:latin typeface="Calibri"/>
                  <a:ea typeface="Calibri"/>
                  <a:cs typeface="Calibri"/>
                  <a:sym typeface="Calibri"/>
                </a:rPr>
                <a:t>un-auditable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FF0000"/>
                  </a:solidFill>
                  <a:latin typeface="Calibri"/>
                  <a:ea typeface="Calibri"/>
                  <a:cs typeface="Calibri"/>
                  <a:sym typeface="Calibri"/>
                </a:rPr>
                <a:t>vendor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0"/>
          <p:cNvSpPr txBox="1"/>
          <p:nvPr>
            <p:ph type="title"/>
          </p:nvPr>
        </p:nvSpPr>
        <p:spPr>
          <a:xfrm>
            <a:off x="0" y="0"/>
            <a:ext cx="9753600" cy="838200"/>
          </a:xfrm>
          <a:prstGeom prst="rect">
            <a:avLst/>
          </a:prstGeom>
          <a:solidFill>
            <a:srgbClr val="990000"/>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Calibri"/>
              <a:buNone/>
            </a:pPr>
            <a:r>
              <a:rPr i="1" lang="en-US"/>
              <a:t>k</a:t>
            </a:r>
            <a:r>
              <a:rPr lang="en-US"/>
              <a:t>-NN as Situation Testing (Algorithm)</a:t>
            </a:r>
            <a:endParaRPr/>
          </a:p>
        </p:txBody>
      </p:sp>
      <p:sp>
        <p:nvSpPr>
          <p:cNvPr id="340" name="Google Shape;340;p20"/>
          <p:cNvSpPr txBox="1"/>
          <p:nvPr>
            <p:ph idx="1" type="body"/>
          </p:nvPr>
        </p:nvSpPr>
        <p:spPr>
          <a:xfrm>
            <a:off x="609600" y="1066800"/>
            <a:ext cx="10972800" cy="53187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For r ∈ P(R), look at it’s k-closest neighbors.</a:t>
            </a:r>
            <a:endParaRPr/>
          </a:p>
          <a:p>
            <a:pPr indent="-228600" lvl="1" marL="685800" rtl="0" algn="l">
              <a:lnSpc>
                <a:spcPct val="90000"/>
              </a:lnSpc>
              <a:spcBef>
                <a:spcPts val="500"/>
              </a:spcBef>
              <a:spcAft>
                <a:spcPts val="0"/>
              </a:spcAft>
              <a:buClr>
                <a:schemeClr val="dk1"/>
              </a:buClr>
              <a:buSzPts val="2400"/>
              <a:buChar char="•"/>
            </a:pPr>
            <a:r>
              <a:rPr lang="en-US"/>
              <a:t>In the protected set</a:t>
            </a:r>
            <a:br>
              <a:rPr lang="en-US"/>
            </a:br>
            <a:r>
              <a:rPr lang="en-US"/>
              <a:t>define p</a:t>
            </a:r>
            <a:r>
              <a:rPr baseline="-25000" lang="en-US"/>
              <a:t>1</a:t>
            </a:r>
            <a:r>
              <a:rPr lang="en-US"/>
              <a:t> = proportion with the same decision as r</a:t>
            </a:r>
            <a:endParaRPr/>
          </a:p>
          <a:p>
            <a:pPr indent="-228600" lvl="1" marL="685800" rtl="0" algn="l">
              <a:lnSpc>
                <a:spcPct val="90000"/>
              </a:lnSpc>
              <a:spcBef>
                <a:spcPts val="500"/>
              </a:spcBef>
              <a:spcAft>
                <a:spcPts val="0"/>
              </a:spcAft>
              <a:buClr>
                <a:schemeClr val="dk1"/>
              </a:buClr>
              <a:buSzPts val="2400"/>
              <a:buChar char="•"/>
            </a:pPr>
            <a:r>
              <a:rPr lang="en-US"/>
              <a:t>In the the unprotected set</a:t>
            </a:r>
            <a:br>
              <a:rPr lang="en-US"/>
            </a:br>
            <a:r>
              <a:rPr lang="en-US"/>
              <a:t>define p</a:t>
            </a:r>
            <a:r>
              <a:rPr baseline="-25000" lang="en-US"/>
              <a:t>2</a:t>
            </a:r>
            <a:r>
              <a:rPr lang="en-US"/>
              <a:t> = proportion with the same decision as r</a:t>
            </a:r>
            <a:endParaRPr/>
          </a:p>
          <a:p>
            <a:pPr indent="-228600" lvl="1" marL="685800" rtl="0" algn="l">
              <a:lnSpc>
                <a:spcPct val="90000"/>
              </a:lnSpc>
              <a:spcBef>
                <a:spcPts val="500"/>
              </a:spcBef>
              <a:spcAft>
                <a:spcPts val="0"/>
              </a:spcAft>
              <a:buClr>
                <a:schemeClr val="dk1"/>
              </a:buClr>
              <a:buSzPts val="2400"/>
              <a:buChar char="•"/>
            </a:pPr>
            <a:r>
              <a:rPr lang="en-US"/>
              <a:t>Measure the degree of discrimination of the decision for r</a:t>
            </a:r>
            <a:br>
              <a:rPr lang="en-US"/>
            </a:br>
            <a:r>
              <a:rPr lang="en-US"/>
              <a:t>diff(r) = p</a:t>
            </a:r>
            <a:r>
              <a:rPr baseline="-25000" lang="en-US"/>
              <a:t>1</a:t>
            </a:r>
            <a:r>
              <a:rPr lang="en-US"/>
              <a:t> – p</a:t>
            </a:r>
            <a:r>
              <a:rPr baseline="-25000" lang="en-US"/>
              <a:t>2</a:t>
            </a:r>
            <a:endParaRPr/>
          </a:p>
        </p:txBody>
      </p:sp>
      <p:pic>
        <p:nvPicPr>
          <p:cNvPr id="341" name="Google Shape;341;p20"/>
          <p:cNvPicPr preferRelativeResize="0"/>
          <p:nvPr/>
        </p:nvPicPr>
        <p:blipFill rotWithShape="1">
          <a:blip r:embed="rId3">
            <a:alphaModFix/>
          </a:blip>
          <a:srcRect b="0" l="0" r="0" t="0"/>
          <a:stretch/>
        </p:blipFill>
        <p:spPr>
          <a:xfrm>
            <a:off x="2149837" y="4442460"/>
            <a:ext cx="8089900" cy="1943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1"/>
          <p:cNvSpPr/>
          <p:nvPr/>
        </p:nvSpPr>
        <p:spPr>
          <a:xfrm>
            <a:off x="1135016" y="1784940"/>
            <a:ext cx="10136483" cy="1338705"/>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8" name="Google Shape;348;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Individual Fairness</a:t>
            </a:r>
            <a:endParaRPr/>
          </a:p>
        </p:txBody>
      </p:sp>
      <p:sp>
        <p:nvSpPr>
          <p:cNvPr id="349" name="Google Shape;349;p21"/>
          <p:cNvSpPr txBox="1"/>
          <p:nvPr/>
        </p:nvSpPr>
        <p:spPr>
          <a:xfrm>
            <a:off x="2167852" y="2035084"/>
            <a:ext cx="8029537"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FFFFFF"/>
                </a:solidFill>
                <a:latin typeface="Calibri"/>
                <a:ea typeface="Calibri"/>
                <a:cs typeface="Calibri"/>
                <a:sym typeface="Calibri"/>
              </a:rPr>
              <a:t>Treat </a:t>
            </a:r>
            <a:r>
              <a:rPr b="1" i="1" lang="en-US" sz="4400" u="none" cap="none" strike="noStrike">
                <a:solidFill>
                  <a:srgbClr val="FFFFFF"/>
                </a:solidFill>
                <a:latin typeface="Calibri"/>
                <a:ea typeface="Calibri"/>
                <a:cs typeface="Calibri"/>
                <a:sym typeface="Calibri"/>
              </a:rPr>
              <a:t>similar</a:t>
            </a:r>
            <a:r>
              <a:rPr b="1" i="0" lang="en-US" sz="4400" u="none" cap="none" strike="noStrike">
                <a:solidFill>
                  <a:srgbClr val="FFFFFF"/>
                </a:solidFill>
                <a:latin typeface="Calibri"/>
                <a:ea typeface="Calibri"/>
                <a:cs typeface="Calibri"/>
                <a:sym typeface="Calibri"/>
              </a:rPr>
              <a:t> individuals </a:t>
            </a:r>
            <a:r>
              <a:rPr b="1" i="1" lang="en-US" sz="4400" u="none" cap="none" strike="noStrike">
                <a:solidFill>
                  <a:srgbClr val="FFFFFF"/>
                </a:solidFill>
                <a:latin typeface="Calibri"/>
                <a:ea typeface="Calibri"/>
                <a:cs typeface="Calibri"/>
                <a:sym typeface="Calibri"/>
              </a:rPr>
              <a:t>similarly</a:t>
            </a:r>
            <a:endParaRPr b="0" i="0" sz="1400" u="none" cap="none" strike="noStrike">
              <a:solidFill>
                <a:srgbClr val="000000"/>
              </a:solidFill>
              <a:latin typeface="Arial"/>
              <a:ea typeface="Arial"/>
              <a:cs typeface="Arial"/>
              <a:sym typeface="Arial"/>
            </a:endParaRPr>
          </a:p>
        </p:txBody>
      </p:sp>
      <p:grpSp>
        <p:nvGrpSpPr>
          <p:cNvPr id="350" name="Google Shape;350;p21"/>
          <p:cNvGrpSpPr/>
          <p:nvPr/>
        </p:nvGrpSpPr>
        <p:grpSpPr>
          <a:xfrm>
            <a:off x="1732561" y="2804524"/>
            <a:ext cx="3916457" cy="2566164"/>
            <a:chOff x="208560" y="2804524"/>
            <a:chExt cx="3916457" cy="2566164"/>
          </a:xfrm>
        </p:grpSpPr>
        <p:sp>
          <p:nvSpPr>
            <p:cNvPr id="351" name="Google Shape;351;p21"/>
            <p:cNvSpPr txBox="1"/>
            <p:nvPr/>
          </p:nvSpPr>
          <p:spPr>
            <a:xfrm>
              <a:off x="208560" y="4416581"/>
              <a:ext cx="3916457"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Similar for the purpose of</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the classification task</a:t>
              </a:r>
              <a:endParaRPr b="0" i="0" sz="1400" u="none" cap="none" strike="noStrike">
                <a:solidFill>
                  <a:srgbClr val="000000"/>
                </a:solidFill>
                <a:latin typeface="Arial"/>
                <a:ea typeface="Arial"/>
                <a:cs typeface="Arial"/>
                <a:sym typeface="Arial"/>
              </a:endParaRPr>
            </a:p>
          </p:txBody>
        </p:sp>
        <p:sp>
          <p:nvSpPr>
            <p:cNvPr id="352" name="Google Shape;352;p21"/>
            <p:cNvSpPr/>
            <p:nvPr/>
          </p:nvSpPr>
          <p:spPr>
            <a:xfrm rot="6766529">
              <a:off x="1716798" y="3309392"/>
              <a:ext cx="1610966" cy="776045"/>
            </a:xfrm>
            <a:prstGeom prst="rightArrow">
              <a:avLst>
                <a:gd fmla="val 50000" name="adj1"/>
                <a:gd fmla="val 50000" name="adj2"/>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53" name="Google Shape;353;p21"/>
          <p:cNvGrpSpPr/>
          <p:nvPr/>
        </p:nvGrpSpPr>
        <p:grpSpPr>
          <a:xfrm>
            <a:off x="6936066" y="2804524"/>
            <a:ext cx="2956784" cy="2566164"/>
            <a:chOff x="5412066" y="2804524"/>
            <a:chExt cx="2956784" cy="2566164"/>
          </a:xfrm>
        </p:grpSpPr>
        <p:sp>
          <p:nvSpPr>
            <p:cNvPr id="354" name="Google Shape;354;p21"/>
            <p:cNvSpPr txBox="1"/>
            <p:nvPr/>
          </p:nvSpPr>
          <p:spPr>
            <a:xfrm>
              <a:off x="5412066" y="4416581"/>
              <a:ext cx="2956784"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Similar distribution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over outcomes</a:t>
              </a:r>
              <a:endParaRPr b="0" i="0" sz="1400" u="none" cap="none" strike="noStrike">
                <a:solidFill>
                  <a:srgbClr val="000000"/>
                </a:solidFill>
                <a:latin typeface="Arial"/>
                <a:ea typeface="Arial"/>
                <a:cs typeface="Arial"/>
                <a:sym typeface="Arial"/>
              </a:endParaRPr>
            </a:p>
          </p:txBody>
        </p:sp>
        <p:sp>
          <p:nvSpPr>
            <p:cNvPr id="355" name="Google Shape;355;p21"/>
            <p:cNvSpPr/>
            <p:nvPr/>
          </p:nvSpPr>
          <p:spPr>
            <a:xfrm rot="6766529">
              <a:off x="6255261" y="3309392"/>
              <a:ext cx="1610966" cy="776045"/>
            </a:xfrm>
            <a:prstGeom prst="rightArrow">
              <a:avLst>
                <a:gd fmla="val 50000" name="adj1"/>
                <a:gd fmla="val 50000" name="adj2"/>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0"/>
                                        </p:tgtEl>
                                        <p:attrNameLst>
                                          <p:attrName>style.visibility</p:attrName>
                                        </p:attrNameLst>
                                      </p:cBhvr>
                                      <p:to>
                                        <p:strVal val="visible"/>
                                      </p:to>
                                    </p:set>
                                    <p:anim calcmode="lin" valueType="num">
                                      <p:cBhvr additive="base">
                                        <p:cTn dur="500"/>
                                        <p:tgtEl>
                                          <p:spTgt spid="35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53"/>
                                        </p:tgtEl>
                                        <p:attrNameLst>
                                          <p:attrName>style.visibility</p:attrName>
                                        </p:attrNameLst>
                                      </p:cBhvr>
                                      <p:to>
                                        <p:strVal val="visible"/>
                                      </p:to>
                                    </p:set>
                                    <p:anim calcmode="lin" valueType="num">
                                      <p:cBhvr additive="base">
                                        <p:cTn dur="500"/>
                                        <p:tgtEl>
                                          <p:spTgt spid="35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2"/>
          <p:cNvSpPr txBox="1"/>
          <p:nvPr>
            <p:ph idx="1" type="body"/>
          </p:nvPr>
        </p:nvSpPr>
        <p:spPr>
          <a:xfrm>
            <a:off x="1981200" y="1851701"/>
            <a:ext cx="8229600" cy="45259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Assume </a:t>
            </a:r>
            <a:r>
              <a:rPr b="1" i="1" lang="en-US">
                <a:solidFill>
                  <a:srgbClr val="525252"/>
                </a:solidFill>
              </a:rPr>
              <a:t>task-specific similarity metric</a:t>
            </a:r>
            <a:endParaRPr/>
          </a:p>
          <a:p>
            <a:pPr indent="-228600" lvl="1" marL="685800" rtl="0" algn="l">
              <a:lnSpc>
                <a:spcPct val="90000"/>
              </a:lnSpc>
              <a:spcBef>
                <a:spcPts val="500"/>
              </a:spcBef>
              <a:spcAft>
                <a:spcPts val="0"/>
              </a:spcAft>
              <a:buClr>
                <a:schemeClr val="dk1"/>
              </a:buClr>
              <a:buSzPts val="2400"/>
              <a:buChar char="•"/>
            </a:pPr>
            <a:r>
              <a:rPr lang="en-US"/>
              <a:t>Extent to which two individuals are similar w.r.t. the classification task at hand</a:t>
            </a:r>
            <a:endParaRPr/>
          </a:p>
          <a:p>
            <a:pPr indent="-228600" lvl="0" marL="228600" rtl="0" algn="l">
              <a:lnSpc>
                <a:spcPct val="90000"/>
              </a:lnSpc>
              <a:spcBef>
                <a:spcPts val="1000"/>
              </a:spcBef>
              <a:spcAft>
                <a:spcPts val="0"/>
              </a:spcAft>
              <a:buClr>
                <a:schemeClr val="dk1"/>
              </a:buClr>
              <a:buSzPts val="2800"/>
              <a:buChar char="•"/>
            </a:pPr>
            <a:r>
              <a:rPr lang="en-US"/>
              <a:t>Ideally captures </a:t>
            </a:r>
            <a:r>
              <a:rPr i="1" lang="en-US"/>
              <a:t>ground truth</a:t>
            </a:r>
            <a:endParaRPr/>
          </a:p>
          <a:p>
            <a:pPr indent="-228600" lvl="1" marL="685800" rtl="0" algn="l">
              <a:lnSpc>
                <a:spcPct val="90000"/>
              </a:lnSpc>
              <a:spcBef>
                <a:spcPts val="500"/>
              </a:spcBef>
              <a:spcAft>
                <a:spcPts val="0"/>
              </a:spcAft>
              <a:buClr>
                <a:schemeClr val="dk1"/>
              </a:buClr>
              <a:buSzPts val="2400"/>
              <a:buChar char="•"/>
            </a:pPr>
            <a:r>
              <a:rPr lang="en-US"/>
              <a:t>Or, society’s best approximation</a:t>
            </a:r>
            <a:endParaRPr/>
          </a:p>
          <a:p>
            <a:pPr indent="-228600" lvl="0" marL="228600" rtl="0" algn="l">
              <a:lnSpc>
                <a:spcPct val="90000"/>
              </a:lnSpc>
              <a:spcBef>
                <a:spcPts val="1000"/>
              </a:spcBef>
              <a:spcAft>
                <a:spcPts val="0"/>
              </a:spcAft>
              <a:buClr>
                <a:schemeClr val="dk1"/>
              </a:buClr>
              <a:buSzPts val="2800"/>
              <a:buChar char="•"/>
            </a:pPr>
            <a:r>
              <a:rPr lang="en-US"/>
              <a:t>Open to public discussion, refinement</a:t>
            </a:r>
            <a:endParaRPr/>
          </a:p>
          <a:p>
            <a:pPr indent="-228600" lvl="1" marL="685800" rtl="0" algn="l">
              <a:lnSpc>
                <a:spcPct val="90000"/>
              </a:lnSpc>
              <a:spcBef>
                <a:spcPts val="500"/>
              </a:spcBef>
              <a:spcAft>
                <a:spcPts val="0"/>
              </a:spcAft>
              <a:buClr>
                <a:schemeClr val="dk1"/>
              </a:buClr>
              <a:buSzPts val="2400"/>
              <a:buChar char="•"/>
            </a:pPr>
            <a:r>
              <a:rPr lang="en-US"/>
              <a:t>In the spirit of Rawls</a:t>
            </a:r>
            <a:endParaRPr/>
          </a:p>
          <a:p>
            <a:pPr indent="-228600" lvl="0" marL="228600" rtl="0" algn="l">
              <a:lnSpc>
                <a:spcPct val="90000"/>
              </a:lnSpc>
              <a:spcBef>
                <a:spcPts val="1000"/>
              </a:spcBef>
              <a:spcAft>
                <a:spcPts val="0"/>
              </a:spcAft>
              <a:buClr>
                <a:schemeClr val="dk1"/>
              </a:buClr>
              <a:buSzPts val="2800"/>
              <a:buChar char="•"/>
            </a:pPr>
            <a:r>
              <a:rPr lang="en-US"/>
              <a:t>Typically, does not suggest classification!</a:t>
            </a:r>
            <a:endParaRPr/>
          </a:p>
        </p:txBody>
      </p:sp>
      <p:sp>
        <p:nvSpPr>
          <p:cNvPr id="361" name="Google Shape;361;p22"/>
          <p:cNvSpPr/>
          <p:nvPr/>
        </p:nvSpPr>
        <p:spPr>
          <a:xfrm>
            <a:off x="1409593" y="-125748"/>
            <a:ext cx="9770773" cy="1735327"/>
          </a:xfrm>
          <a:prstGeom prst="round1Rect">
            <a:avLst>
              <a:gd fmla="val 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2" name="Google Shape;362;p22"/>
          <p:cNvSpPr txBox="1"/>
          <p:nvPr>
            <p:ph type="title"/>
          </p:nvPr>
        </p:nvSpPr>
        <p:spPr>
          <a:xfrm>
            <a:off x="1981200" y="800966"/>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Calibri"/>
              <a:buNone/>
            </a:pPr>
            <a:r>
              <a:rPr b="1" lang="en-US" sz="5400">
                <a:solidFill>
                  <a:schemeClr val="lt1"/>
                </a:solidFill>
              </a:rPr>
              <a:t>Metric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3"/>
          <p:cNvSpPr txBox="1"/>
          <p:nvPr>
            <p:ph type="title"/>
          </p:nvPr>
        </p:nvSpPr>
        <p:spPr>
          <a:xfrm>
            <a:off x="838200" y="365125"/>
            <a:ext cx="895744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John Rawls (1921 – 2002)</a:t>
            </a:r>
            <a:endParaRPr/>
          </a:p>
        </p:txBody>
      </p:sp>
      <p:sp>
        <p:nvSpPr>
          <p:cNvPr id="113" name="Google Shape;113;p3"/>
          <p:cNvSpPr txBox="1"/>
          <p:nvPr>
            <p:ph idx="1" type="body"/>
          </p:nvPr>
        </p:nvSpPr>
        <p:spPr>
          <a:xfrm>
            <a:off x="838200" y="1503325"/>
            <a:ext cx="8420700" cy="46734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Developed theory of “Justice as Fairness”</a:t>
            </a:r>
            <a:endParaRPr/>
          </a:p>
          <a:p>
            <a:pPr indent="-228600" lvl="0" marL="228600" rtl="0" algn="l">
              <a:lnSpc>
                <a:spcPct val="90000"/>
              </a:lnSpc>
              <a:spcBef>
                <a:spcPts val="1000"/>
              </a:spcBef>
              <a:spcAft>
                <a:spcPts val="0"/>
              </a:spcAft>
              <a:buClr>
                <a:schemeClr val="dk1"/>
              </a:buClr>
              <a:buSzPts val="2800"/>
              <a:buChar char="•"/>
            </a:pPr>
            <a:r>
              <a:rPr lang="en-US"/>
              <a:t>First principle: equal liberties (political system)</a:t>
            </a:r>
            <a:endParaRPr/>
          </a:p>
          <a:p>
            <a:pPr indent="-342900" lvl="1" marL="914400" rtl="0" algn="l">
              <a:lnSpc>
                <a:spcPct val="90000"/>
              </a:lnSpc>
              <a:spcBef>
                <a:spcPts val="1000"/>
              </a:spcBef>
              <a:spcAft>
                <a:spcPts val="0"/>
              </a:spcAft>
              <a:buSzPts val="1800"/>
              <a:buChar char="•"/>
            </a:pPr>
            <a:r>
              <a:rPr lang="en-US"/>
              <a:t>Everyone has some set of liberties (“indefeasible” i.e., never overturned)</a:t>
            </a:r>
            <a:endParaRPr/>
          </a:p>
          <a:p>
            <a:pPr indent="-228600" lvl="0" marL="228600" rtl="0" algn="l">
              <a:lnSpc>
                <a:spcPct val="90000"/>
              </a:lnSpc>
              <a:spcBef>
                <a:spcPts val="1000"/>
              </a:spcBef>
              <a:spcAft>
                <a:spcPts val="0"/>
              </a:spcAft>
              <a:buClr>
                <a:schemeClr val="dk1"/>
              </a:buClr>
              <a:buSzPts val="2800"/>
              <a:buChar char="•"/>
            </a:pPr>
            <a:r>
              <a:rPr lang="en-US"/>
              <a:t>Second principle: (law)</a:t>
            </a:r>
            <a:endParaRPr/>
          </a:p>
          <a:p>
            <a:pPr indent="-406400" lvl="1" marL="914400" rtl="0" algn="l">
              <a:lnSpc>
                <a:spcPct val="90000"/>
              </a:lnSpc>
              <a:spcBef>
                <a:spcPts val="1000"/>
              </a:spcBef>
              <a:spcAft>
                <a:spcPts val="0"/>
              </a:spcAft>
              <a:buClr>
                <a:schemeClr val="dk1"/>
              </a:buClr>
              <a:buSzPts val="2800"/>
              <a:buChar char="•"/>
            </a:pPr>
            <a:r>
              <a:rPr lang="en-US"/>
              <a:t>Equality of opportunity (first priority)</a:t>
            </a:r>
            <a:endParaRPr/>
          </a:p>
          <a:p>
            <a:pPr indent="-342900" lvl="2" marL="1371600" rtl="0" algn="l">
              <a:lnSpc>
                <a:spcPct val="90000"/>
              </a:lnSpc>
              <a:spcBef>
                <a:spcPts val="1000"/>
              </a:spcBef>
              <a:spcAft>
                <a:spcPts val="0"/>
              </a:spcAft>
              <a:buSzPts val="1800"/>
              <a:buChar char="•"/>
            </a:pPr>
            <a:r>
              <a:rPr lang="en-US"/>
              <a:t>Everyone has a chance at an opportunity</a:t>
            </a:r>
            <a:endParaRPr/>
          </a:p>
          <a:p>
            <a:pPr indent="-406400" lvl="1" marL="914400" rtl="0" algn="l">
              <a:lnSpc>
                <a:spcPct val="90000"/>
              </a:lnSpc>
              <a:spcBef>
                <a:spcPts val="1000"/>
              </a:spcBef>
              <a:spcAft>
                <a:spcPts val="0"/>
              </a:spcAft>
              <a:buClr>
                <a:schemeClr val="dk1"/>
              </a:buClr>
              <a:buSzPts val="2800"/>
              <a:buChar char="•"/>
            </a:pPr>
            <a:r>
              <a:rPr lang="en-US"/>
              <a:t>Promoting interests of least advantaged (second priority)</a:t>
            </a:r>
            <a:endParaRPr/>
          </a:p>
          <a:p>
            <a:pPr indent="-342900" lvl="2" marL="1371600" rtl="0" algn="l">
              <a:lnSpc>
                <a:spcPct val="90000"/>
              </a:lnSpc>
              <a:spcBef>
                <a:spcPts val="1000"/>
              </a:spcBef>
              <a:spcAft>
                <a:spcPts val="0"/>
              </a:spcAft>
              <a:buSzPts val="1800"/>
              <a:buChar char="•"/>
            </a:pPr>
            <a:r>
              <a:rPr lang="en-US"/>
              <a:t>If everyone has an opportunity, greatest benefit for least-advantaged</a:t>
            </a:r>
            <a:endParaRPr/>
          </a:p>
        </p:txBody>
      </p:sp>
      <p:pic>
        <p:nvPicPr>
          <p:cNvPr id="114" name="Google Shape;114;p3"/>
          <p:cNvPicPr preferRelativeResize="0"/>
          <p:nvPr/>
        </p:nvPicPr>
        <p:blipFill rotWithShape="1">
          <a:blip r:embed="rId3">
            <a:alphaModFix/>
          </a:blip>
          <a:srcRect b="0" l="0" r="0" t="0"/>
          <a:stretch/>
        </p:blipFill>
        <p:spPr>
          <a:xfrm>
            <a:off x="9258956" y="1057166"/>
            <a:ext cx="2701815" cy="389450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3"/>
          <p:cNvSpPr txBox="1"/>
          <p:nvPr>
            <p:ph idx="1" type="body"/>
          </p:nvPr>
        </p:nvSpPr>
        <p:spPr>
          <a:xfrm>
            <a:off x="1981200" y="1788822"/>
            <a:ext cx="8229600" cy="392015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Financial/insurance risk metrics</a:t>
            </a:r>
            <a:endParaRPr/>
          </a:p>
          <a:p>
            <a:pPr indent="-228600" lvl="1" marL="685800" rtl="0" algn="l">
              <a:lnSpc>
                <a:spcPct val="90000"/>
              </a:lnSpc>
              <a:spcBef>
                <a:spcPts val="500"/>
              </a:spcBef>
              <a:spcAft>
                <a:spcPts val="0"/>
              </a:spcAft>
              <a:buClr>
                <a:schemeClr val="dk1"/>
              </a:buClr>
              <a:buSzPts val="2400"/>
              <a:buChar char="•"/>
            </a:pPr>
            <a:r>
              <a:rPr lang="en-US"/>
              <a:t>Already widely used (though secret)</a:t>
            </a:r>
            <a:endParaRPr/>
          </a:p>
          <a:p>
            <a:pPr indent="-228600" lvl="0" marL="228600" rtl="0" algn="l">
              <a:lnSpc>
                <a:spcPct val="90000"/>
              </a:lnSpc>
              <a:spcBef>
                <a:spcPts val="1000"/>
              </a:spcBef>
              <a:spcAft>
                <a:spcPts val="0"/>
              </a:spcAft>
              <a:buClr>
                <a:schemeClr val="dk1"/>
              </a:buClr>
              <a:buSzPts val="2800"/>
              <a:buChar char="•"/>
            </a:pPr>
            <a:r>
              <a:rPr b="1" lang="en-US"/>
              <a:t>AALIM health care metric</a:t>
            </a:r>
            <a:endParaRPr/>
          </a:p>
          <a:p>
            <a:pPr indent="-228600" lvl="1" marL="685800" rtl="0" algn="l">
              <a:lnSpc>
                <a:spcPct val="90000"/>
              </a:lnSpc>
              <a:spcBef>
                <a:spcPts val="500"/>
              </a:spcBef>
              <a:spcAft>
                <a:spcPts val="0"/>
              </a:spcAft>
              <a:buClr>
                <a:schemeClr val="dk1"/>
              </a:buClr>
              <a:buSzPts val="2400"/>
              <a:buChar char="•"/>
            </a:pPr>
            <a:r>
              <a:rPr lang="en-US"/>
              <a:t>health metric for treating similar patients similarly</a:t>
            </a:r>
            <a:endParaRPr/>
          </a:p>
          <a:p>
            <a:pPr indent="-228600" lvl="0" marL="228600" rtl="0" algn="l">
              <a:lnSpc>
                <a:spcPct val="90000"/>
              </a:lnSpc>
              <a:spcBef>
                <a:spcPts val="1000"/>
              </a:spcBef>
              <a:spcAft>
                <a:spcPts val="0"/>
              </a:spcAft>
              <a:buClr>
                <a:schemeClr val="dk1"/>
              </a:buClr>
              <a:buSzPts val="2800"/>
              <a:buChar char="•"/>
            </a:pPr>
            <a:r>
              <a:rPr lang="en-US"/>
              <a:t>Roemer’s relative effort metric</a:t>
            </a:r>
            <a:endParaRPr/>
          </a:p>
          <a:p>
            <a:pPr indent="-228600" lvl="1" marL="685800" rtl="0" algn="l">
              <a:lnSpc>
                <a:spcPct val="90000"/>
              </a:lnSpc>
              <a:spcBef>
                <a:spcPts val="500"/>
              </a:spcBef>
              <a:spcAft>
                <a:spcPts val="0"/>
              </a:spcAft>
              <a:buClr>
                <a:schemeClr val="dk1"/>
              </a:buClr>
              <a:buSzPts val="2400"/>
              <a:buChar char="•"/>
            </a:pPr>
            <a:r>
              <a:rPr lang="en-US"/>
              <a:t>Well-known approach in Economics/Political theory</a:t>
            </a:r>
            <a:endParaRPr/>
          </a:p>
        </p:txBody>
      </p:sp>
      <p:sp>
        <p:nvSpPr>
          <p:cNvPr id="369" name="Google Shape;369;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70" name="Google Shape;370;p23"/>
          <p:cNvSpPr/>
          <p:nvPr/>
        </p:nvSpPr>
        <p:spPr>
          <a:xfrm>
            <a:off x="1409593" y="-125748"/>
            <a:ext cx="9770773" cy="1735327"/>
          </a:xfrm>
          <a:prstGeom prst="round1Rect">
            <a:avLst>
              <a:gd fmla="val 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1" name="Google Shape;371;p23"/>
          <p:cNvSpPr txBox="1"/>
          <p:nvPr/>
        </p:nvSpPr>
        <p:spPr>
          <a:xfrm>
            <a:off x="1981200" y="800966"/>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lt1"/>
              </a:buClr>
              <a:buSzPts val="5400"/>
              <a:buFont typeface="Calibri"/>
              <a:buNone/>
            </a:pPr>
            <a:r>
              <a:rPr b="1" i="0" lang="en-US" sz="5400" u="none" cap="none" strike="noStrike">
                <a:solidFill>
                  <a:schemeClr val="lt1"/>
                </a:solidFill>
                <a:latin typeface="Calibri"/>
                <a:ea typeface="Calibri"/>
                <a:cs typeface="Calibri"/>
                <a:sym typeface="Calibri"/>
              </a:rPr>
              <a:t>Examples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How to formalize this?</a:t>
            </a:r>
            <a:endParaRPr/>
          </a:p>
        </p:txBody>
      </p:sp>
      <p:sp>
        <p:nvSpPr>
          <p:cNvPr id="377" name="Google Shape;377;p24"/>
          <p:cNvSpPr/>
          <p:nvPr/>
        </p:nvSpPr>
        <p:spPr>
          <a:xfrm>
            <a:off x="3938087" y="2753887"/>
            <a:ext cx="4161793" cy="2867063"/>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8" name="Google Shape;378;p24"/>
          <p:cNvSpPr/>
          <p:nvPr/>
        </p:nvSpPr>
        <p:spPr>
          <a:xfrm>
            <a:off x="3196256" y="2753887"/>
            <a:ext cx="1483660" cy="2867063"/>
          </a:xfrm>
          <a:prstGeom prst="ellipse">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9" name="Google Shape;379;p24"/>
          <p:cNvSpPr/>
          <p:nvPr/>
        </p:nvSpPr>
        <p:spPr>
          <a:xfrm>
            <a:off x="7358049" y="2753887"/>
            <a:ext cx="1483660" cy="2867063"/>
          </a:xfrm>
          <a:prstGeom prst="ellipse">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0" name="Google Shape;380;p24"/>
          <p:cNvSpPr txBox="1"/>
          <p:nvPr/>
        </p:nvSpPr>
        <p:spPr>
          <a:xfrm>
            <a:off x="3063722" y="5622652"/>
            <a:ext cx="2410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1" lang="en-US" sz="3200" u="none" cap="none" strike="noStrike">
                <a:solidFill>
                  <a:schemeClr val="dk1"/>
                </a:solidFill>
                <a:latin typeface="Calibri"/>
                <a:ea typeface="Calibri"/>
                <a:cs typeface="Calibri"/>
                <a:sym typeface="Calibri"/>
              </a:rPr>
              <a:t>V</a:t>
            </a:r>
            <a:r>
              <a:rPr b="0" i="0" lang="en-US" sz="3200" u="none" cap="none" strike="noStrike">
                <a:solidFill>
                  <a:schemeClr val="dk1"/>
                </a:solidFill>
                <a:latin typeface="Calibri"/>
                <a:ea typeface="Calibri"/>
                <a:cs typeface="Calibri"/>
                <a:sym typeface="Calibri"/>
              </a:rPr>
              <a:t>: Individuals</a:t>
            </a:r>
            <a:endParaRPr b="0" i="0" sz="1400" u="none" cap="none" strike="noStrike">
              <a:solidFill>
                <a:srgbClr val="000000"/>
              </a:solidFill>
              <a:latin typeface="Arial"/>
              <a:ea typeface="Arial"/>
              <a:cs typeface="Arial"/>
              <a:sym typeface="Arial"/>
            </a:endParaRPr>
          </a:p>
        </p:txBody>
      </p:sp>
      <p:sp>
        <p:nvSpPr>
          <p:cNvPr id="381" name="Google Shape;381;p24"/>
          <p:cNvSpPr txBox="1"/>
          <p:nvPr/>
        </p:nvSpPr>
        <p:spPr>
          <a:xfrm>
            <a:off x="7063581" y="5622652"/>
            <a:ext cx="2330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1" lang="en-US" sz="3200" u="none" cap="none" strike="noStrike">
                <a:solidFill>
                  <a:schemeClr val="dk1"/>
                </a:solidFill>
                <a:latin typeface="Calibri"/>
                <a:ea typeface="Calibri"/>
                <a:cs typeface="Calibri"/>
                <a:sym typeface="Calibri"/>
              </a:rPr>
              <a:t>O</a:t>
            </a:r>
            <a:r>
              <a:rPr b="0" i="0" lang="en-US" sz="3200" u="none" cap="none" strike="noStrike">
                <a:solidFill>
                  <a:schemeClr val="dk1"/>
                </a:solidFill>
                <a:latin typeface="Calibri"/>
                <a:ea typeface="Calibri"/>
                <a:cs typeface="Calibri"/>
                <a:sym typeface="Calibri"/>
              </a:rPr>
              <a:t>: outcomes</a:t>
            </a:r>
            <a:endParaRPr b="0" i="0" sz="1400" u="none" cap="none" strike="noStrike">
              <a:solidFill>
                <a:srgbClr val="000000"/>
              </a:solidFill>
              <a:latin typeface="Arial"/>
              <a:ea typeface="Arial"/>
              <a:cs typeface="Arial"/>
              <a:sym typeface="Arial"/>
            </a:endParaRPr>
          </a:p>
        </p:txBody>
      </p:sp>
      <p:pic>
        <p:nvPicPr>
          <p:cNvPr descr="C:\Users\moritz\Desktop\My talks\diversity.jpg" id="382" name="Google Shape;382;p24"/>
          <p:cNvPicPr preferRelativeResize="0"/>
          <p:nvPr/>
        </p:nvPicPr>
        <p:blipFill rotWithShape="1">
          <a:blip r:embed="rId3">
            <a:alphaModFix/>
          </a:blip>
          <a:srcRect b="0" l="0" r="0" t="0"/>
          <a:stretch/>
        </p:blipFill>
        <p:spPr>
          <a:xfrm rot="-228430">
            <a:off x="1763429" y="4716369"/>
            <a:ext cx="1405864" cy="858855"/>
          </a:xfrm>
          <a:prstGeom prst="rect">
            <a:avLst/>
          </a:prstGeom>
          <a:noFill/>
          <a:ln>
            <a:noFill/>
          </a:ln>
        </p:spPr>
      </p:pic>
      <p:sp>
        <p:nvSpPr>
          <p:cNvPr id="383" name="Google Shape;383;p24"/>
          <p:cNvSpPr txBox="1"/>
          <p:nvPr/>
        </p:nvSpPr>
        <p:spPr>
          <a:xfrm>
            <a:off x="3785847" y="4280822"/>
            <a:ext cx="31771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x</a:t>
            </a:r>
            <a:endParaRPr b="0" i="1" sz="2000" u="none" cap="none" strike="noStrike">
              <a:solidFill>
                <a:schemeClr val="dk1"/>
              </a:solidFill>
              <a:latin typeface="Calibri"/>
              <a:ea typeface="Calibri"/>
              <a:cs typeface="Calibri"/>
              <a:sym typeface="Calibri"/>
            </a:endParaRPr>
          </a:p>
        </p:txBody>
      </p:sp>
      <p:sp>
        <p:nvSpPr>
          <p:cNvPr id="384" name="Google Shape;384;p24"/>
          <p:cNvSpPr/>
          <p:nvPr/>
        </p:nvSpPr>
        <p:spPr>
          <a:xfrm>
            <a:off x="3762058" y="4168438"/>
            <a:ext cx="176028" cy="187833"/>
          </a:xfrm>
          <a:prstGeom prst="ellipse">
            <a:avLst/>
          </a:prstGeom>
          <a:gradFill>
            <a:gsLst>
              <a:gs pos="0">
                <a:srgbClr val="5F82CA"/>
              </a:gs>
              <a:gs pos="50000">
                <a:srgbClr val="3C70CA"/>
              </a:gs>
              <a:gs pos="100000">
                <a:srgbClr val="2E60B9"/>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85" name="Google Shape;385;p24"/>
          <p:cNvGrpSpPr/>
          <p:nvPr/>
        </p:nvGrpSpPr>
        <p:grpSpPr>
          <a:xfrm>
            <a:off x="3850072" y="3716445"/>
            <a:ext cx="1127764" cy="467864"/>
            <a:chOff x="2326072" y="3716445"/>
            <a:chExt cx="1127764" cy="467864"/>
          </a:xfrm>
        </p:grpSpPr>
        <p:pic>
          <p:nvPicPr>
            <p:cNvPr descr="latex-image-1.pdf" id="386" name="Google Shape;386;p24"/>
            <p:cNvPicPr preferRelativeResize="0"/>
            <p:nvPr/>
          </p:nvPicPr>
          <p:blipFill rotWithShape="1">
            <a:blip r:embed="rId4">
              <a:alphaModFix/>
            </a:blip>
            <a:srcRect b="0" l="0" r="0" t="0"/>
            <a:stretch/>
          </p:blipFill>
          <p:spPr>
            <a:xfrm>
              <a:off x="2440753" y="3864388"/>
              <a:ext cx="1013083" cy="319921"/>
            </a:xfrm>
            <a:prstGeom prst="rect">
              <a:avLst/>
            </a:prstGeom>
            <a:noFill/>
            <a:ln>
              <a:noFill/>
            </a:ln>
          </p:spPr>
        </p:pic>
        <p:cxnSp>
          <p:nvCxnSpPr>
            <p:cNvPr id="387" name="Google Shape;387;p24"/>
            <p:cNvCxnSpPr/>
            <p:nvPr/>
          </p:nvCxnSpPr>
          <p:spPr>
            <a:xfrm flipH="1" rot="10800000">
              <a:off x="2326072" y="3716445"/>
              <a:ext cx="114681" cy="451992"/>
            </a:xfrm>
            <a:prstGeom prst="straightConnector1">
              <a:avLst/>
            </a:prstGeom>
            <a:noFill/>
            <a:ln cap="flat" cmpd="sng" w="12700">
              <a:solidFill>
                <a:schemeClr val="accent1"/>
              </a:solidFill>
              <a:prstDash val="solid"/>
              <a:miter lim="800000"/>
              <a:headEnd len="sm" w="sm" type="none"/>
              <a:tailEnd len="sm" w="sm" type="none"/>
            </a:ln>
          </p:spPr>
        </p:cxnSp>
      </p:grpSp>
      <p:sp>
        <p:nvSpPr>
          <p:cNvPr id="388" name="Google Shape;388;p24"/>
          <p:cNvSpPr/>
          <p:nvPr/>
        </p:nvSpPr>
        <p:spPr>
          <a:xfrm>
            <a:off x="3876739" y="3528613"/>
            <a:ext cx="176028" cy="187833"/>
          </a:xfrm>
          <a:prstGeom prst="ellipse">
            <a:avLst/>
          </a:pr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9" name="Google Shape;389;p24"/>
          <p:cNvSpPr txBox="1"/>
          <p:nvPr/>
        </p:nvSpPr>
        <p:spPr>
          <a:xfrm>
            <a:off x="3540368" y="3360260"/>
            <a:ext cx="32252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y</a:t>
            </a:r>
            <a:endParaRPr b="0" i="1" sz="1800" u="none" cap="none" strike="noStrike">
              <a:solidFill>
                <a:schemeClr val="dk1"/>
              </a:solidFill>
              <a:latin typeface="Calibri"/>
              <a:ea typeface="Calibri"/>
              <a:cs typeface="Calibri"/>
              <a:sym typeface="Calibri"/>
            </a:endParaRPr>
          </a:p>
        </p:txBody>
      </p:sp>
      <p:grpSp>
        <p:nvGrpSpPr>
          <p:cNvPr id="390" name="Google Shape;390;p24"/>
          <p:cNvGrpSpPr/>
          <p:nvPr/>
        </p:nvGrpSpPr>
        <p:grpSpPr>
          <a:xfrm>
            <a:off x="3938087" y="4262354"/>
            <a:ext cx="4589117" cy="710964"/>
            <a:chOff x="2414086" y="4262354"/>
            <a:chExt cx="4589117" cy="710964"/>
          </a:xfrm>
        </p:grpSpPr>
        <p:sp>
          <p:nvSpPr>
            <p:cNvPr id="391" name="Google Shape;391;p24"/>
            <p:cNvSpPr txBox="1"/>
            <p:nvPr/>
          </p:nvSpPr>
          <p:spPr>
            <a:xfrm>
              <a:off x="6236646" y="4511653"/>
              <a:ext cx="76655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M(x)</a:t>
              </a:r>
              <a:endParaRPr b="0" i="0" sz="1400" u="none" cap="none" strike="noStrike">
                <a:solidFill>
                  <a:srgbClr val="000000"/>
                </a:solidFill>
                <a:latin typeface="Arial"/>
                <a:ea typeface="Arial"/>
                <a:cs typeface="Arial"/>
                <a:sym typeface="Arial"/>
              </a:endParaRPr>
            </a:p>
          </p:txBody>
        </p:sp>
        <p:cxnSp>
          <p:nvCxnSpPr>
            <p:cNvPr id="392" name="Google Shape;392;p24"/>
            <p:cNvCxnSpPr/>
            <p:nvPr/>
          </p:nvCxnSpPr>
          <p:spPr>
            <a:xfrm>
              <a:off x="2414086" y="4262354"/>
              <a:ext cx="3750590" cy="106150"/>
            </a:xfrm>
            <a:prstGeom prst="straightConnector1">
              <a:avLst/>
            </a:prstGeom>
            <a:noFill/>
            <a:ln cap="flat" cmpd="sng" w="28575">
              <a:solidFill>
                <a:schemeClr val="accent1"/>
              </a:solidFill>
              <a:prstDash val="solid"/>
              <a:miter lim="800000"/>
              <a:headEnd len="sm" w="sm" type="none"/>
              <a:tailEnd len="med" w="med" type="stealth"/>
            </a:ln>
          </p:spPr>
        </p:cxnSp>
        <p:sp>
          <p:nvSpPr>
            <p:cNvPr id="393" name="Google Shape;393;p24"/>
            <p:cNvSpPr/>
            <p:nvPr/>
          </p:nvSpPr>
          <p:spPr>
            <a:xfrm>
              <a:off x="6175259" y="4302592"/>
              <a:ext cx="176028" cy="187833"/>
            </a:xfrm>
            <a:prstGeom prst="ellipse">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94" name="Google Shape;394;p24"/>
          <p:cNvGrpSpPr/>
          <p:nvPr/>
        </p:nvGrpSpPr>
        <p:grpSpPr>
          <a:xfrm>
            <a:off x="4052767" y="3360260"/>
            <a:ext cx="4334478" cy="461665"/>
            <a:chOff x="2528767" y="3360259"/>
            <a:chExt cx="4334478" cy="461665"/>
          </a:xfrm>
        </p:grpSpPr>
        <p:cxnSp>
          <p:nvCxnSpPr>
            <p:cNvPr id="395" name="Google Shape;395;p24"/>
            <p:cNvCxnSpPr/>
            <p:nvPr/>
          </p:nvCxnSpPr>
          <p:spPr>
            <a:xfrm>
              <a:off x="2528767" y="3622529"/>
              <a:ext cx="3375850" cy="44076"/>
            </a:xfrm>
            <a:prstGeom prst="straightConnector1">
              <a:avLst/>
            </a:prstGeom>
            <a:noFill/>
            <a:ln cap="flat" cmpd="sng" w="28575">
              <a:solidFill>
                <a:schemeClr val="accent2"/>
              </a:solidFill>
              <a:prstDash val="solid"/>
              <a:miter lim="800000"/>
              <a:headEnd len="sm" w="sm" type="none"/>
              <a:tailEnd len="med" w="med" type="stealth"/>
            </a:ln>
          </p:spPr>
        </p:cxnSp>
        <p:sp>
          <p:nvSpPr>
            <p:cNvPr id="396" name="Google Shape;396;p24"/>
            <p:cNvSpPr txBox="1"/>
            <p:nvPr/>
          </p:nvSpPr>
          <p:spPr>
            <a:xfrm>
              <a:off x="6091880" y="3360259"/>
              <a:ext cx="77136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M(y)</a:t>
              </a:r>
              <a:endParaRPr b="0" i="0" sz="1400" u="none" cap="none" strike="noStrike">
                <a:solidFill>
                  <a:srgbClr val="000000"/>
                </a:solidFill>
                <a:latin typeface="Arial"/>
                <a:ea typeface="Arial"/>
                <a:cs typeface="Arial"/>
                <a:sym typeface="Arial"/>
              </a:endParaRPr>
            </a:p>
          </p:txBody>
        </p:sp>
        <p:sp>
          <p:nvSpPr>
            <p:cNvPr id="397" name="Google Shape;397;p24"/>
            <p:cNvSpPr/>
            <p:nvPr/>
          </p:nvSpPr>
          <p:spPr>
            <a:xfrm>
              <a:off x="5915852" y="3573744"/>
              <a:ext cx="176028" cy="187833"/>
            </a:xfrm>
            <a:prstGeom prst="ellipse">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98" name="Google Shape;398;p24"/>
          <p:cNvSpPr txBox="1"/>
          <p:nvPr/>
        </p:nvSpPr>
        <p:spPr>
          <a:xfrm>
            <a:off x="8310664" y="1980533"/>
            <a:ext cx="2194080" cy="1200328"/>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How can we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compare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M(x) with M(y)?</a:t>
            </a:r>
            <a:endParaRPr b="0" i="0" sz="1400" u="none" cap="none" strike="noStrike">
              <a:solidFill>
                <a:srgbClr val="000000"/>
              </a:solidFill>
              <a:latin typeface="Arial"/>
              <a:ea typeface="Arial"/>
              <a:cs typeface="Arial"/>
              <a:sym typeface="Arial"/>
            </a:endParaRPr>
          </a:p>
        </p:txBody>
      </p:sp>
      <p:sp>
        <p:nvSpPr>
          <p:cNvPr id="399" name="Google Shape;399;p24"/>
          <p:cNvSpPr txBox="1"/>
          <p:nvPr/>
        </p:nvSpPr>
        <p:spPr>
          <a:xfrm>
            <a:off x="1586733" y="1492002"/>
            <a:ext cx="2953979" cy="12618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Think of V as 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with metric d(x,y)</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similar = small d(x,y)</a:t>
            </a:r>
            <a:endParaRPr b="0" i="0" sz="1400" u="none" cap="none" strike="noStrike">
              <a:solidFill>
                <a:srgbClr val="000000"/>
              </a:solidFill>
              <a:latin typeface="Arial"/>
              <a:ea typeface="Arial"/>
              <a:cs typeface="Arial"/>
              <a:sym typeface="Arial"/>
            </a:endParaRPr>
          </a:p>
        </p:txBody>
      </p:sp>
      <p:pic>
        <p:nvPicPr>
          <p:cNvPr descr="latex-image-1.pdf" id="400" name="Google Shape;400;p24"/>
          <p:cNvPicPr preferRelativeResize="0"/>
          <p:nvPr/>
        </p:nvPicPr>
        <p:blipFill rotWithShape="1">
          <a:blip r:embed="rId5">
            <a:alphaModFix/>
          </a:blip>
          <a:srcRect b="0" l="0" r="0" t="0"/>
          <a:stretch/>
        </p:blipFill>
        <p:spPr>
          <a:xfrm>
            <a:off x="4929980" y="4511653"/>
            <a:ext cx="2133600" cy="35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5"/>
          <p:cNvSpPr/>
          <p:nvPr/>
        </p:nvSpPr>
        <p:spPr>
          <a:xfrm>
            <a:off x="3938087" y="2753887"/>
            <a:ext cx="4161793" cy="2867063"/>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6" name="Google Shape;406;p25"/>
          <p:cNvSpPr/>
          <p:nvPr/>
        </p:nvSpPr>
        <p:spPr>
          <a:xfrm>
            <a:off x="3196256" y="2753887"/>
            <a:ext cx="1483660" cy="2867063"/>
          </a:xfrm>
          <a:prstGeom prst="ellipse">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7" name="Google Shape;407;p25"/>
          <p:cNvSpPr/>
          <p:nvPr/>
        </p:nvSpPr>
        <p:spPr>
          <a:xfrm>
            <a:off x="7358049" y="2753887"/>
            <a:ext cx="1483660" cy="2867063"/>
          </a:xfrm>
          <a:prstGeom prst="ellipse">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8" name="Google Shape;408;p25"/>
          <p:cNvSpPr txBox="1"/>
          <p:nvPr/>
        </p:nvSpPr>
        <p:spPr>
          <a:xfrm>
            <a:off x="3063722" y="5698852"/>
            <a:ext cx="2410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1" lang="en-US" sz="3200" u="none" cap="none" strike="noStrike">
                <a:solidFill>
                  <a:schemeClr val="dk1"/>
                </a:solidFill>
                <a:latin typeface="Calibri"/>
                <a:ea typeface="Calibri"/>
                <a:cs typeface="Calibri"/>
                <a:sym typeface="Calibri"/>
              </a:rPr>
              <a:t>V</a:t>
            </a:r>
            <a:r>
              <a:rPr b="0" i="0" lang="en-US" sz="3200" u="none" cap="none" strike="noStrike">
                <a:solidFill>
                  <a:schemeClr val="dk1"/>
                </a:solidFill>
                <a:latin typeface="Calibri"/>
                <a:ea typeface="Calibri"/>
                <a:cs typeface="Calibri"/>
                <a:sym typeface="Calibri"/>
              </a:rPr>
              <a:t>: Individuals</a:t>
            </a:r>
            <a:endParaRPr b="0" i="0" sz="1400" u="none" cap="none" strike="noStrike">
              <a:solidFill>
                <a:srgbClr val="000000"/>
              </a:solidFill>
              <a:latin typeface="Arial"/>
              <a:ea typeface="Arial"/>
              <a:cs typeface="Arial"/>
              <a:sym typeface="Arial"/>
            </a:endParaRPr>
          </a:p>
        </p:txBody>
      </p:sp>
      <p:sp>
        <p:nvSpPr>
          <p:cNvPr id="409" name="Google Shape;409;p25"/>
          <p:cNvSpPr txBox="1"/>
          <p:nvPr/>
        </p:nvSpPr>
        <p:spPr>
          <a:xfrm>
            <a:off x="7063581" y="5698852"/>
            <a:ext cx="2330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1" lang="en-US" sz="3200" u="none" cap="none" strike="noStrike">
                <a:solidFill>
                  <a:schemeClr val="dk1"/>
                </a:solidFill>
                <a:latin typeface="Calibri"/>
                <a:ea typeface="Calibri"/>
                <a:cs typeface="Calibri"/>
                <a:sym typeface="Calibri"/>
              </a:rPr>
              <a:t>O</a:t>
            </a:r>
            <a:r>
              <a:rPr b="0" i="0" lang="en-US" sz="3200" u="none" cap="none" strike="noStrike">
                <a:solidFill>
                  <a:schemeClr val="dk1"/>
                </a:solidFill>
                <a:latin typeface="Calibri"/>
                <a:ea typeface="Calibri"/>
                <a:cs typeface="Calibri"/>
                <a:sym typeface="Calibri"/>
              </a:rPr>
              <a:t>: outcomes</a:t>
            </a:r>
            <a:endParaRPr b="0" i="0" sz="1400" u="none" cap="none" strike="noStrike">
              <a:solidFill>
                <a:srgbClr val="000000"/>
              </a:solidFill>
              <a:latin typeface="Arial"/>
              <a:ea typeface="Arial"/>
              <a:cs typeface="Arial"/>
              <a:sym typeface="Arial"/>
            </a:endParaRPr>
          </a:p>
        </p:txBody>
      </p:sp>
      <p:pic>
        <p:nvPicPr>
          <p:cNvPr descr="C:\Users\moritz\Desktop\My talks\diversity.jpg" id="410" name="Google Shape;410;p25"/>
          <p:cNvPicPr preferRelativeResize="0"/>
          <p:nvPr/>
        </p:nvPicPr>
        <p:blipFill rotWithShape="1">
          <a:blip r:embed="rId3">
            <a:alphaModFix/>
          </a:blip>
          <a:srcRect b="0" l="0" r="0" t="0"/>
          <a:stretch/>
        </p:blipFill>
        <p:spPr>
          <a:xfrm rot="-228430">
            <a:off x="1763429" y="4716369"/>
            <a:ext cx="1405864" cy="858855"/>
          </a:xfrm>
          <a:prstGeom prst="rect">
            <a:avLst/>
          </a:prstGeom>
          <a:noFill/>
          <a:ln>
            <a:noFill/>
          </a:ln>
        </p:spPr>
      </p:pic>
      <p:sp>
        <p:nvSpPr>
          <p:cNvPr id="411" name="Google Shape;411;p25"/>
          <p:cNvSpPr/>
          <p:nvPr/>
        </p:nvSpPr>
        <p:spPr>
          <a:xfrm>
            <a:off x="3762058" y="4168438"/>
            <a:ext cx="176028" cy="187833"/>
          </a:xfrm>
          <a:prstGeom prst="ellipse">
            <a:avLst/>
          </a:prstGeom>
          <a:gradFill>
            <a:gsLst>
              <a:gs pos="0">
                <a:srgbClr val="5F82CA"/>
              </a:gs>
              <a:gs pos="50000">
                <a:srgbClr val="3C70CA"/>
              </a:gs>
              <a:gs pos="100000">
                <a:srgbClr val="2E60B9"/>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2" name="Google Shape;412;p25"/>
          <p:cNvSpPr/>
          <p:nvPr/>
        </p:nvSpPr>
        <p:spPr>
          <a:xfrm>
            <a:off x="7626660" y="3435732"/>
            <a:ext cx="741525" cy="1543900"/>
          </a:xfrm>
          <a:custGeom>
            <a:rect b="b" l="l" r="r" t="t"/>
            <a:pathLst>
              <a:path extrusionOk="0" h="1208015" w="741525">
                <a:moveTo>
                  <a:pt x="515022" y="16778"/>
                </a:moveTo>
                <a:lnTo>
                  <a:pt x="515022" y="16778"/>
                </a:lnTo>
                <a:cubicBezTo>
                  <a:pt x="512226" y="41945"/>
                  <a:pt x="512327" y="67606"/>
                  <a:pt x="506633" y="92279"/>
                </a:cubicBezTo>
                <a:cubicBezTo>
                  <a:pt x="503821" y="104464"/>
                  <a:pt x="496060" y="114977"/>
                  <a:pt x="489855" y="125835"/>
                </a:cubicBezTo>
                <a:cubicBezTo>
                  <a:pt x="484853" y="134589"/>
                  <a:pt x="480206" y="143873"/>
                  <a:pt x="473077" y="151002"/>
                </a:cubicBezTo>
                <a:cubicBezTo>
                  <a:pt x="465948" y="158131"/>
                  <a:pt x="457976" y="167188"/>
                  <a:pt x="447911" y="167780"/>
                </a:cubicBezTo>
                <a:cubicBezTo>
                  <a:pt x="313890" y="175664"/>
                  <a:pt x="179463" y="173373"/>
                  <a:pt x="45239" y="176169"/>
                </a:cubicBezTo>
                <a:cubicBezTo>
                  <a:pt x="36850" y="181762"/>
                  <a:pt x="27201" y="185818"/>
                  <a:pt x="20072" y="192947"/>
                </a:cubicBezTo>
                <a:cubicBezTo>
                  <a:pt x="-14583" y="227602"/>
                  <a:pt x="4662" y="257734"/>
                  <a:pt x="11683" y="310393"/>
                </a:cubicBezTo>
                <a:cubicBezTo>
                  <a:pt x="13207" y="321821"/>
                  <a:pt x="16759" y="332906"/>
                  <a:pt x="20072" y="343949"/>
                </a:cubicBezTo>
                <a:cubicBezTo>
                  <a:pt x="25154" y="360889"/>
                  <a:pt x="36850" y="394283"/>
                  <a:pt x="36850" y="394283"/>
                </a:cubicBezTo>
                <a:cubicBezTo>
                  <a:pt x="43324" y="484921"/>
                  <a:pt x="52031" y="517982"/>
                  <a:pt x="36850" y="604007"/>
                </a:cubicBezTo>
                <a:cubicBezTo>
                  <a:pt x="33776" y="621423"/>
                  <a:pt x="20072" y="654341"/>
                  <a:pt x="20072" y="654341"/>
                </a:cubicBezTo>
                <a:cubicBezTo>
                  <a:pt x="34838" y="698638"/>
                  <a:pt x="23556" y="672150"/>
                  <a:pt x="62017" y="729842"/>
                </a:cubicBezTo>
                <a:cubicBezTo>
                  <a:pt x="67610" y="738231"/>
                  <a:pt x="75607" y="745444"/>
                  <a:pt x="78795" y="755009"/>
                </a:cubicBezTo>
                <a:cubicBezTo>
                  <a:pt x="81591" y="763398"/>
                  <a:pt x="81660" y="773271"/>
                  <a:pt x="87184" y="780176"/>
                </a:cubicBezTo>
                <a:cubicBezTo>
                  <a:pt x="93482" y="788049"/>
                  <a:pt x="103962" y="791361"/>
                  <a:pt x="112351" y="796954"/>
                </a:cubicBezTo>
                <a:cubicBezTo>
                  <a:pt x="117944" y="805343"/>
                  <a:pt x="122000" y="814992"/>
                  <a:pt x="129129" y="822121"/>
                </a:cubicBezTo>
                <a:cubicBezTo>
                  <a:pt x="154150" y="847142"/>
                  <a:pt x="168474" y="839253"/>
                  <a:pt x="204630" y="847288"/>
                </a:cubicBezTo>
                <a:cubicBezTo>
                  <a:pt x="250522" y="857486"/>
                  <a:pt x="209715" y="852344"/>
                  <a:pt x="254964" y="872455"/>
                </a:cubicBezTo>
                <a:cubicBezTo>
                  <a:pt x="271125" y="879638"/>
                  <a:pt x="288520" y="883640"/>
                  <a:pt x="305298" y="889233"/>
                </a:cubicBezTo>
                <a:cubicBezTo>
                  <a:pt x="313687" y="892029"/>
                  <a:pt x="323107" y="892717"/>
                  <a:pt x="330465" y="897622"/>
                </a:cubicBezTo>
                <a:lnTo>
                  <a:pt x="355632" y="914400"/>
                </a:lnTo>
                <a:cubicBezTo>
                  <a:pt x="358428" y="931178"/>
                  <a:pt x="354267" y="950799"/>
                  <a:pt x="364021" y="964734"/>
                </a:cubicBezTo>
                <a:cubicBezTo>
                  <a:pt x="375585" y="981254"/>
                  <a:pt x="397577" y="987105"/>
                  <a:pt x="414355" y="998290"/>
                </a:cubicBezTo>
                <a:lnTo>
                  <a:pt x="439522" y="1015068"/>
                </a:lnTo>
                <a:cubicBezTo>
                  <a:pt x="450250" y="1036523"/>
                  <a:pt x="473660" y="1086812"/>
                  <a:pt x="489855" y="1098958"/>
                </a:cubicBezTo>
                <a:lnTo>
                  <a:pt x="523411" y="1124125"/>
                </a:lnTo>
                <a:cubicBezTo>
                  <a:pt x="538154" y="1168353"/>
                  <a:pt x="522056" y="1132566"/>
                  <a:pt x="556967" y="1174459"/>
                </a:cubicBezTo>
                <a:cubicBezTo>
                  <a:pt x="563422" y="1182204"/>
                  <a:pt x="564991" y="1194624"/>
                  <a:pt x="573745" y="1199626"/>
                </a:cubicBezTo>
                <a:cubicBezTo>
                  <a:pt x="586125" y="1206700"/>
                  <a:pt x="601708" y="1205219"/>
                  <a:pt x="615690" y="1208015"/>
                </a:cubicBezTo>
                <a:cubicBezTo>
                  <a:pt x="626875" y="1205219"/>
                  <a:pt x="638934" y="1204782"/>
                  <a:pt x="649246" y="1199626"/>
                </a:cubicBezTo>
                <a:cubicBezTo>
                  <a:pt x="667282" y="1190608"/>
                  <a:pt x="699580" y="1166070"/>
                  <a:pt x="699580" y="1166070"/>
                </a:cubicBezTo>
                <a:cubicBezTo>
                  <a:pt x="716430" y="1140795"/>
                  <a:pt x="720364" y="1137149"/>
                  <a:pt x="733136" y="1107347"/>
                </a:cubicBezTo>
                <a:cubicBezTo>
                  <a:pt x="736619" y="1099219"/>
                  <a:pt x="738729" y="1090569"/>
                  <a:pt x="741525" y="1082180"/>
                </a:cubicBezTo>
                <a:cubicBezTo>
                  <a:pt x="738729" y="1034642"/>
                  <a:pt x="735118" y="987146"/>
                  <a:pt x="733136" y="939567"/>
                </a:cubicBezTo>
                <a:cubicBezTo>
                  <a:pt x="729525" y="852911"/>
                  <a:pt x="742744" y="764352"/>
                  <a:pt x="724747" y="679508"/>
                </a:cubicBezTo>
                <a:cubicBezTo>
                  <a:pt x="721077" y="662207"/>
                  <a:pt x="691191" y="668323"/>
                  <a:pt x="674413" y="662730"/>
                </a:cubicBezTo>
                <a:lnTo>
                  <a:pt x="649246" y="654341"/>
                </a:lnTo>
                <a:cubicBezTo>
                  <a:pt x="588904" y="634227"/>
                  <a:pt x="664259" y="658630"/>
                  <a:pt x="590523" y="637563"/>
                </a:cubicBezTo>
                <a:cubicBezTo>
                  <a:pt x="582020" y="635134"/>
                  <a:pt x="574145" y="630151"/>
                  <a:pt x="565356" y="629174"/>
                </a:cubicBezTo>
                <a:cubicBezTo>
                  <a:pt x="523575" y="624532"/>
                  <a:pt x="481467" y="623581"/>
                  <a:pt x="439522" y="620785"/>
                </a:cubicBezTo>
                <a:cubicBezTo>
                  <a:pt x="433432" y="619770"/>
                  <a:pt x="377789" y="613186"/>
                  <a:pt x="364021" y="604007"/>
                </a:cubicBezTo>
                <a:cubicBezTo>
                  <a:pt x="344644" y="591089"/>
                  <a:pt x="334456" y="572243"/>
                  <a:pt x="322076" y="553674"/>
                </a:cubicBezTo>
                <a:cubicBezTo>
                  <a:pt x="319280" y="545285"/>
                  <a:pt x="313687" y="537350"/>
                  <a:pt x="313687" y="528507"/>
                </a:cubicBezTo>
                <a:cubicBezTo>
                  <a:pt x="313687" y="494835"/>
                  <a:pt x="311428" y="459783"/>
                  <a:pt x="322076" y="427839"/>
                </a:cubicBezTo>
                <a:cubicBezTo>
                  <a:pt x="326497" y="414575"/>
                  <a:pt x="344178" y="410690"/>
                  <a:pt x="355632" y="402672"/>
                </a:cubicBezTo>
                <a:cubicBezTo>
                  <a:pt x="372152" y="391108"/>
                  <a:pt x="386403" y="374007"/>
                  <a:pt x="405966" y="369116"/>
                </a:cubicBezTo>
                <a:cubicBezTo>
                  <a:pt x="417151" y="366320"/>
                  <a:pt x="428436" y="363894"/>
                  <a:pt x="439522" y="360727"/>
                </a:cubicBezTo>
                <a:cubicBezTo>
                  <a:pt x="448024" y="358298"/>
                  <a:pt x="455900" y="353314"/>
                  <a:pt x="464688" y="352338"/>
                </a:cubicBezTo>
                <a:cubicBezTo>
                  <a:pt x="506469" y="347696"/>
                  <a:pt x="548578" y="346745"/>
                  <a:pt x="590523" y="343949"/>
                </a:cubicBezTo>
                <a:cubicBezTo>
                  <a:pt x="612238" y="322234"/>
                  <a:pt x="639212" y="298551"/>
                  <a:pt x="649246" y="268448"/>
                </a:cubicBezTo>
                <a:lnTo>
                  <a:pt x="666024" y="218114"/>
                </a:lnTo>
                <a:cubicBezTo>
                  <a:pt x="661762" y="188278"/>
                  <a:pt x="665772" y="156025"/>
                  <a:pt x="640857" y="134224"/>
                </a:cubicBezTo>
                <a:cubicBezTo>
                  <a:pt x="625682" y="120945"/>
                  <a:pt x="590523" y="100668"/>
                  <a:pt x="590523" y="100668"/>
                </a:cubicBezTo>
                <a:cubicBezTo>
                  <a:pt x="584930" y="92279"/>
                  <a:pt x="577717" y="84768"/>
                  <a:pt x="573745" y="75501"/>
                </a:cubicBezTo>
                <a:cubicBezTo>
                  <a:pt x="572354" y="72255"/>
                  <a:pt x="561990" y="23057"/>
                  <a:pt x="556967" y="16778"/>
                </a:cubicBezTo>
                <a:cubicBezTo>
                  <a:pt x="550669" y="8905"/>
                  <a:pt x="540189" y="5593"/>
                  <a:pt x="531800" y="0"/>
                </a:cubicBezTo>
                <a:cubicBezTo>
                  <a:pt x="522635" y="45823"/>
                  <a:pt x="517818" y="13982"/>
                  <a:pt x="515022" y="16778"/>
                </a:cubicBezTo>
                <a:close/>
              </a:path>
            </a:pathLst>
          </a:custGeom>
          <a:gradFill>
            <a:gsLst>
              <a:gs pos="0">
                <a:srgbClr val="99B5FF">
                  <a:alpha val="32549"/>
                </a:srgbClr>
              </a:gs>
              <a:gs pos="35000">
                <a:srgbClr val="B9CBFF">
                  <a:alpha val="76470"/>
                </a:srgbClr>
              </a:gs>
              <a:gs pos="100000">
                <a:srgbClr val="E2E9FF">
                  <a:alpha val="2745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 name="Google Shape;413;p25"/>
          <p:cNvSpPr txBox="1"/>
          <p:nvPr/>
        </p:nvSpPr>
        <p:spPr>
          <a:xfrm>
            <a:off x="7760647" y="4609267"/>
            <a:ext cx="76655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M(x)</a:t>
            </a:r>
            <a:endParaRPr b="0" i="0" sz="1400" u="none" cap="none" strike="noStrike">
              <a:solidFill>
                <a:srgbClr val="000000"/>
              </a:solidFill>
              <a:latin typeface="Arial"/>
              <a:ea typeface="Arial"/>
              <a:cs typeface="Arial"/>
              <a:sym typeface="Arial"/>
            </a:endParaRPr>
          </a:p>
        </p:txBody>
      </p:sp>
      <p:grpSp>
        <p:nvGrpSpPr>
          <p:cNvPr id="414" name="Google Shape;414;p25"/>
          <p:cNvGrpSpPr/>
          <p:nvPr/>
        </p:nvGrpSpPr>
        <p:grpSpPr>
          <a:xfrm>
            <a:off x="3540369" y="3064042"/>
            <a:ext cx="5144043" cy="1391129"/>
            <a:chOff x="2016368" y="3064041"/>
            <a:chExt cx="5144043" cy="1391129"/>
          </a:xfrm>
        </p:grpSpPr>
        <p:pic>
          <p:nvPicPr>
            <p:cNvPr descr="latex-image-1.pdf" id="415" name="Google Shape;415;p25"/>
            <p:cNvPicPr preferRelativeResize="0"/>
            <p:nvPr/>
          </p:nvPicPr>
          <p:blipFill rotWithShape="1">
            <a:blip r:embed="rId4">
              <a:alphaModFix/>
            </a:blip>
            <a:srcRect b="0" l="0" r="0" t="0"/>
            <a:stretch/>
          </p:blipFill>
          <p:spPr>
            <a:xfrm>
              <a:off x="2440753" y="3864388"/>
              <a:ext cx="1013083" cy="319921"/>
            </a:xfrm>
            <a:prstGeom prst="rect">
              <a:avLst/>
            </a:prstGeom>
            <a:noFill/>
            <a:ln>
              <a:noFill/>
            </a:ln>
          </p:spPr>
        </p:pic>
        <p:grpSp>
          <p:nvGrpSpPr>
            <p:cNvPr id="416" name="Google Shape;416;p25"/>
            <p:cNvGrpSpPr/>
            <p:nvPr/>
          </p:nvGrpSpPr>
          <p:grpSpPr>
            <a:xfrm>
              <a:off x="2016368" y="3064041"/>
              <a:ext cx="5144043" cy="1391129"/>
              <a:chOff x="2016368" y="3064041"/>
              <a:chExt cx="5144043" cy="1391129"/>
            </a:xfrm>
          </p:grpSpPr>
          <p:sp>
            <p:nvSpPr>
              <p:cNvPr id="417" name="Google Shape;417;p25"/>
              <p:cNvSpPr/>
              <p:nvPr/>
            </p:nvSpPr>
            <p:spPr>
              <a:xfrm>
                <a:off x="2352739" y="3528612"/>
                <a:ext cx="176028" cy="187833"/>
              </a:xfrm>
              <a:prstGeom prst="ellipse">
                <a:avLst/>
              </a:pr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8" name="Google Shape;418;p25"/>
              <p:cNvSpPr txBox="1"/>
              <p:nvPr/>
            </p:nvSpPr>
            <p:spPr>
              <a:xfrm>
                <a:off x="2016368" y="3360259"/>
                <a:ext cx="32252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y</a:t>
                </a:r>
                <a:endParaRPr b="0" i="1" sz="1800" u="none" cap="none" strike="noStrike">
                  <a:solidFill>
                    <a:schemeClr val="dk1"/>
                  </a:solidFill>
                  <a:latin typeface="Calibri"/>
                  <a:ea typeface="Calibri"/>
                  <a:cs typeface="Calibri"/>
                  <a:sym typeface="Calibri"/>
                </a:endParaRPr>
              </a:p>
            </p:txBody>
          </p:sp>
          <p:sp>
            <p:nvSpPr>
              <p:cNvPr id="419" name="Google Shape;419;p25"/>
              <p:cNvSpPr/>
              <p:nvPr/>
            </p:nvSpPr>
            <p:spPr>
              <a:xfrm>
                <a:off x="5904617" y="3255511"/>
                <a:ext cx="939567" cy="1199659"/>
              </a:xfrm>
              <a:custGeom>
                <a:rect b="b" l="l" r="r" t="t"/>
                <a:pathLst>
                  <a:path extrusionOk="0" h="1199659" w="939567">
                    <a:moveTo>
                      <a:pt x="285226" y="218147"/>
                    </a:moveTo>
                    <a:lnTo>
                      <a:pt x="285226" y="218147"/>
                    </a:lnTo>
                    <a:cubicBezTo>
                      <a:pt x="260059" y="220943"/>
                      <a:pt x="234752" y="222686"/>
                      <a:pt x="209725" y="226536"/>
                    </a:cubicBezTo>
                    <a:cubicBezTo>
                      <a:pt x="174345" y="231979"/>
                      <a:pt x="137800" y="249319"/>
                      <a:pt x="109057" y="268481"/>
                    </a:cubicBezTo>
                    <a:cubicBezTo>
                      <a:pt x="100668" y="274074"/>
                      <a:pt x="91426" y="278561"/>
                      <a:pt x="83890" y="285259"/>
                    </a:cubicBezTo>
                    <a:cubicBezTo>
                      <a:pt x="66156" y="301023"/>
                      <a:pt x="33556" y="335593"/>
                      <a:pt x="33556" y="335593"/>
                    </a:cubicBezTo>
                    <a:cubicBezTo>
                      <a:pt x="12470" y="398851"/>
                      <a:pt x="40914" y="320878"/>
                      <a:pt x="8389" y="385927"/>
                    </a:cubicBezTo>
                    <a:cubicBezTo>
                      <a:pt x="4434" y="393836"/>
                      <a:pt x="2796" y="402705"/>
                      <a:pt x="0" y="411094"/>
                    </a:cubicBezTo>
                    <a:cubicBezTo>
                      <a:pt x="5593" y="441854"/>
                      <a:pt x="6263" y="473930"/>
                      <a:pt x="16778" y="503373"/>
                    </a:cubicBezTo>
                    <a:cubicBezTo>
                      <a:pt x="20768" y="514546"/>
                      <a:pt x="32937" y="520819"/>
                      <a:pt x="41945" y="528540"/>
                    </a:cubicBezTo>
                    <a:cubicBezTo>
                      <a:pt x="63576" y="547081"/>
                      <a:pt x="142012" y="599546"/>
                      <a:pt x="151002" y="604041"/>
                    </a:cubicBezTo>
                    <a:cubicBezTo>
                      <a:pt x="162187" y="609634"/>
                      <a:pt x="173130" y="615740"/>
                      <a:pt x="184558" y="620819"/>
                    </a:cubicBezTo>
                    <a:cubicBezTo>
                      <a:pt x="198319" y="626935"/>
                      <a:pt x="213034" y="630863"/>
                      <a:pt x="226503" y="637597"/>
                    </a:cubicBezTo>
                    <a:cubicBezTo>
                      <a:pt x="235521" y="642106"/>
                      <a:pt x="242652" y="649866"/>
                      <a:pt x="251670" y="654375"/>
                    </a:cubicBezTo>
                    <a:cubicBezTo>
                      <a:pt x="265139" y="661109"/>
                      <a:pt x="279515" y="665865"/>
                      <a:pt x="293615" y="671152"/>
                    </a:cubicBezTo>
                    <a:cubicBezTo>
                      <a:pt x="301895" y="674257"/>
                      <a:pt x="311052" y="675247"/>
                      <a:pt x="318782" y="679541"/>
                    </a:cubicBezTo>
                    <a:cubicBezTo>
                      <a:pt x="353502" y="698830"/>
                      <a:pt x="371876" y="716267"/>
                      <a:pt x="402671" y="738264"/>
                    </a:cubicBezTo>
                    <a:cubicBezTo>
                      <a:pt x="410875" y="744124"/>
                      <a:pt x="419449" y="749449"/>
                      <a:pt x="427838" y="755042"/>
                    </a:cubicBezTo>
                    <a:cubicBezTo>
                      <a:pt x="430634" y="763431"/>
                      <a:pt x="432272" y="772300"/>
                      <a:pt x="436227" y="780209"/>
                    </a:cubicBezTo>
                    <a:cubicBezTo>
                      <a:pt x="440736" y="789227"/>
                      <a:pt x="453005" y="795294"/>
                      <a:pt x="453005" y="805376"/>
                    </a:cubicBezTo>
                    <a:cubicBezTo>
                      <a:pt x="453005" y="847692"/>
                      <a:pt x="442504" y="889363"/>
                      <a:pt x="436227" y="931211"/>
                    </a:cubicBezTo>
                    <a:cubicBezTo>
                      <a:pt x="432233" y="957836"/>
                      <a:pt x="425914" y="980853"/>
                      <a:pt x="419449" y="1006712"/>
                    </a:cubicBezTo>
                    <a:cubicBezTo>
                      <a:pt x="422245" y="1040268"/>
                      <a:pt x="421234" y="1074362"/>
                      <a:pt x="427838" y="1107380"/>
                    </a:cubicBezTo>
                    <a:cubicBezTo>
                      <a:pt x="429815" y="1117267"/>
                      <a:pt x="438161" y="1124802"/>
                      <a:pt x="444616" y="1132547"/>
                    </a:cubicBezTo>
                    <a:cubicBezTo>
                      <a:pt x="455619" y="1145750"/>
                      <a:pt x="488636" y="1176346"/>
                      <a:pt x="503339" y="1182881"/>
                    </a:cubicBezTo>
                    <a:cubicBezTo>
                      <a:pt x="516369" y="1188672"/>
                      <a:pt x="531365" y="1188177"/>
                      <a:pt x="545284" y="1191270"/>
                    </a:cubicBezTo>
                    <a:cubicBezTo>
                      <a:pt x="556539" y="1193771"/>
                      <a:pt x="567655" y="1196863"/>
                      <a:pt x="578840" y="1199659"/>
                    </a:cubicBezTo>
                    <a:cubicBezTo>
                      <a:pt x="612396" y="1196863"/>
                      <a:pt x="646131" y="1195720"/>
                      <a:pt x="679508" y="1191270"/>
                    </a:cubicBezTo>
                    <a:cubicBezTo>
                      <a:pt x="694021" y="1189335"/>
                      <a:pt x="728611" y="1172116"/>
                      <a:pt x="738231" y="1166103"/>
                    </a:cubicBezTo>
                    <a:cubicBezTo>
                      <a:pt x="750087" y="1158693"/>
                      <a:pt x="759931" y="1148346"/>
                      <a:pt x="771787" y="1140936"/>
                    </a:cubicBezTo>
                    <a:cubicBezTo>
                      <a:pt x="782392" y="1134308"/>
                      <a:pt x="794158" y="1129751"/>
                      <a:pt x="805343" y="1124158"/>
                    </a:cubicBezTo>
                    <a:cubicBezTo>
                      <a:pt x="816528" y="1110176"/>
                      <a:pt x="826238" y="1094874"/>
                      <a:pt x="838899" y="1082213"/>
                    </a:cubicBezTo>
                    <a:cubicBezTo>
                      <a:pt x="883640" y="1037472"/>
                      <a:pt x="875251" y="1107380"/>
                      <a:pt x="914400" y="989934"/>
                    </a:cubicBezTo>
                    <a:cubicBezTo>
                      <a:pt x="917196" y="981545"/>
                      <a:pt x="920871" y="973399"/>
                      <a:pt x="922789" y="964767"/>
                    </a:cubicBezTo>
                    <a:cubicBezTo>
                      <a:pt x="926479" y="948163"/>
                      <a:pt x="928135" y="931168"/>
                      <a:pt x="931178" y="914433"/>
                    </a:cubicBezTo>
                    <a:cubicBezTo>
                      <a:pt x="933729" y="900404"/>
                      <a:pt x="936771" y="886470"/>
                      <a:pt x="939567" y="872488"/>
                    </a:cubicBezTo>
                    <a:cubicBezTo>
                      <a:pt x="936771" y="827747"/>
                      <a:pt x="938170" y="782544"/>
                      <a:pt x="931178" y="738264"/>
                    </a:cubicBezTo>
                    <a:cubicBezTo>
                      <a:pt x="929606" y="728305"/>
                      <a:pt x="921039" y="720685"/>
                      <a:pt x="914400" y="713097"/>
                    </a:cubicBezTo>
                    <a:cubicBezTo>
                      <a:pt x="847066" y="636144"/>
                      <a:pt x="900839" y="700685"/>
                      <a:pt x="830510" y="645986"/>
                    </a:cubicBezTo>
                    <a:cubicBezTo>
                      <a:pt x="771238" y="599887"/>
                      <a:pt x="825101" y="619467"/>
                      <a:pt x="763398" y="604041"/>
                    </a:cubicBezTo>
                    <a:cubicBezTo>
                      <a:pt x="749416" y="595652"/>
                      <a:pt x="733833" y="589485"/>
                      <a:pt x="721453" y="578874"/>
                    </a:cubicBezTo>
                    <a:cubicBezTo>
                      <a:pt x="713798" y="572313"/>
                      <a:pt x="712548" y="560005"/>
                      <a:pt x="704675" y="553707"/>
                    </a:cubicBezTo>
                    <a:cubicBezTo>
                      <a:pt x="697770" y="548183"/>
                      <a:pt x="687417" y="549273"/>
                      <a:pt x="679508" y="545318"/>
                    </a:cubicBezTo>
                    <a:cubicBezTo>
                      <a:pt x="656149" y="533639"/>
                      <a:pt x="647727" y="521926"/>
                      <a:pt x="629174" y="503373"/>
                    </a:cubicBezTo>
                    <a:cubicBezTo>
                      <a:pt x="626378" y="494984"/>
                      <a:pt x="620785" y="487049"/>
                      <a:pt x="620785" y="478206"/>
                    </a:cubicBezTo>
                    <a:cubicBezTo>
                      <a:pt x="620785" y="455661"/>
                      <a:pt x="621469" y="432281"/>
                      <a:pt x="629174" y="411094"/>
                    </a:cubicBezTo>
                    <a:cubicBezTo>
                      <a:pt x="633228" y="399944"/>
                      <a:pt x="645227" y="393522"/>
                      <a:pt x="654341" y="385927"/>
                    </a:cubicBezTo>
                    <a:cubicBezTo>
                      <a:pt x="688158" y="357746"/>
                      <a:pt x="679457" y="380402"/>
                      <a:pt x="713064" y="335593"/>
                    </a:cubicBezTo>
                    <a:cubicBezTo>
                      <a:pt x="720567" y="325589"/>
                      <a:pt x="722573" y="312213"/>
                      <a:pt x="729842" y="302037"/>
                    </a:cubicBezTo>
                    <a:cubicBezTo>
                      <a:pt x="736738" y="292383"/>
                      <a:pt x="747414" y="285984"/>
                      <a:pt x="755009" y="276870"/>
                    </a:cubicBezTo>
                    <a:cubicBezTo>
                      <a:pt x="761464" y="269125"/>
                      <a:pt x="766194" y="260092"/>
                      <a:pt x="771787" y="251703"/>
                    </a:cubicBezTo>
                    <a:cubicBezTo>
                      <a:pt x="784373" y="201359"/>
                      <a:pt x="790044" y="194332"/>
                      <a:pt x="771787" y="125868"/>
                    </a:cubicBezTo>
                    <a:cubicBezTo>
                      <a:pt x="768184" y="112358"/>
                      <a:pt x="754747" y="103689"/>
                      <a:pt x="746620" y="92312"/>
                    </a:cubicBezTo>
                    <a:cubicBezTo>
                      <a:pt x="740760" y="84108"/>
                      <a:pt x="738102" y="72927"/>
                      <a:pt x="729842" y="67145"/>
                    </a:cubicBezTo>
                    <a:cubicBezTo>
                      <a:pt x="709352" y="52802"/>
                      <a:pt x="662730" y="33589"/>
                      <a:pt x="662730" y="33589"/>
                    </a:cubicBezTo>
                    <a:cubicBezTo>
                      <a:pt x="657137" y="25200"/>
                      <a:pt x="653825" y="14720"/>
                      <a:pt x="645952" y="8422"/>
                    </a:cubicBezTo>
                    <a:cubicBezTo>
                      <a:pt x="624588" y="-8669"/>
                      <a:pt x="591153" y="4972"/>
                      <a:pt x="570451" y="8422"/>
                    </a:cubicBezTo>
                    <a:cubicBezTo>
                      <a:pt x="496925" y="81948"/>
                      <a:pt x="586903" y="-11321"/>
                      <a:pt x="528506" y="58756"/>
                    </a:cubicBezTo>
                    <a:cubicBezTo>
                      <a:pt x="520911" y="67870"/>
                      <a:pt x="511728" y="75534"/>
                      <a:pt x="503339" y="83923"/>
                    </a:cubicBezTo>
                    <a:cubicBezTo>
                      <a:pt x="500543" y="92312"/>
                      <a:pt x="499244" y="101360"/>
                      <a:pt x="494950" y="109090"/>
                    </a:cubicBezTo>
                    <a:cubicBezTo>
                      <a:pt x="485157" y="126717"/>
                      <a:pt x="467771" y="140294"/>
                      <a:pt x="461394" y="159424"/>
                    </a:cubicBezTo>
                    <a:cubicBezTo>
                      <a:pt x="458598" y="167813"/>
                      <a:pt x="460201" y="179451"/>
                      <a:pt x="453005" y="184591"/>
                    </a:cubicBezTo>
                    <a:cubicBezTo>
                      <a:pt x="438614" y="194871"/>
                      <a:pt x="419449" y="195776"/>
                      <a:pt x="402671" y="201369"/>
                    </a:cubicBezTo>
                    <a:lnTo>
                      <a:pt x="377505" y="209758"/>
                    </a:lnTo>
                    <a:cubicBezTo>
                      <a:pt x="323158" y="227874"/>
                      <a:pt x="300606" y="216749"/>
                      <a:pt x="285226" y="218147"/>
                    </a:cubicBezTo>
                    <a:close/>
                  </a:path>
                </a:pathLst>
              </a:custGeom>
              <a:gradFill>
                <a:gsLst>
                  <a:gs pos="0">
                    <a:srgbClr val="FFAF82">
                      <a:alpha val="13333"/>
                    </a:srgbClr>
                  </a:gs>
                  <a:gs pos="45000">
                    <a:srgbClr val="FFC5A7"/>
                  </a:gs>
                  <a:gs pos="100000">
                    <a:srgbClr val="FFE8DA">
                      <a:alpha val="63529"/>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cxnSp>
            <p:nvCxnSpPr>
              <p:cNvPr id="420" name="Google Shape;420;p25"/>
              <p:cNvCxnSpPr>
                <a:stCxn id="411" idx="0"/>
                <a:endCxn id="417" idx="4"/>
              </p:cNvCxnSpPr>
              <p:nvPr/>
            </p:nvCxnSpPr>
            <p:spPr>
              <a:xfrm flipH="1" rot="10800000">
                <a:off x="2326071" y="3716337"/>
                <a:ext cx="114600" cy="452100"/>
              </a:xfrm>
              <a:prstGeom prst="straightConnector1">
                <a:avLst/>
              </a:prstGeom>
              <a:noFill/>
              <a:ln cap="flat" cmpd="sng" w="12700">
                <a:solidFill>
                  <a:schemeClr val="accent1"/>
                </a:solidFill>
                <a:prstDash val="solid"/>
                <a:miter lim="800000"/>
                <a:headEnd len="sm" w="sm" type="none"/>
                <a:tailEnd len="sm" w="sm" type="none"/>
              </a:ln>
            </p:spPr>
          </p:cxnSp>
          <p:sp>
            <p:nvSpPr>
              <p:cNvPr id="421" name="Google Shape;421;p25"/>
              <p:cNvSpPr txBox="1"/>
              <p:nvPr/>
            </p:nvSpPr>
            <p:spPr>
              <a:xfrm>
                <a:off x="6389046" y="3064041"/>
                <a:ext cx="77136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M(y)</a:t>
                </a:r>
                <a:endParaRPr b="0" i="0" sz="1400" u="none" cap="none" strike="noStrike">
                  <a:solidFill>
                    <a:srgbClr val="000000"/>
                  </a:solidFill>
                  <a:latin typeface="Arial"/>
                  <a:ea typeface="Arial"/>
                  <a:cs typeface="Arial"/>
                  <a:sym typeface="Arial"/>
                </a:endParaRPr>
              </a:p>
            </p:txBody>
          </p:sp>
          <p:cxnSp>
            <p:nvCxnSpPr>
              <p:cNvPr id="422" name="Google Shape;422;p25"/>
              <p:cNvCxnSpPr>
                <a:stCxn id="417" idx="6"/>
                <a:endCxn id="419" idx="7"/>
              </p:cNvCxnSpPr>
              <p:nvPr/>
            </p:nvCxnSpPr>
            <p:spPr>
              <a:xfrm>
                <a:off x="2528767" y="3622529"/>
                <a:ext cx="3375900" cy="44100"/>
              </a:xfrm>
              <a:prstGeom prst="straightConnector1">
                <a:avLst/>
              </a:prstGeom>
              <a:noFill/>
              <a:ln cap="flat" cmpd="sng" w="28575">
                <a:solidFill>
                  <a:schemeClr val="accent2"/>
                </a:solidFill>
                <a:prstDash val="solid"/>
                <a:miter lim="800000"/>
                <a:headEnd len="sm" w="sm" type="none"/>
                <a:tailEnd len="med" w="med" type="stealth"/>
              </a:ln>
            </p:spPr>
          </p:cxnSp>
        </p:grpSp>
      </p:grpSp>
      <p:cxnSp>
        <p:nvCxnSpPr>
          <p:cNvPr id="423" name="Google Shape;423;p25"/>
          <p:cNvCxnSpPr>
            <a:stCxn id="411" idx="6"/>
            <a:endCxn id="412" idx="13"/>
          </p:cNvCxnSpPr>
          <p:nvPr/>
        </p:nvCxnSpPr>
        <p:spPr>
          <a:xfrm>
            <a:off x="3938086" y="4262355"/>
            <a:ext cx="3750600" cy="106200"/>
          </a:xfrm>
          <a:prstGeom prst="straightConnector1">
            <a:avLst/>
          </a:prstGeom>
          <a:noFill/>
          <a:ln cap="flat" cmpd="sng" w="28575">
            <a:solidFill>
              <a:schemeClr val="accent1"/>
            </a:solidFill>
            <a:prstDash val="solid"/>
            <a:miter lim="800000"/>
            <a:headEnd len="sm" w="sm" type="none"/>
            <a:tailEnd len="med" w="med" type="stealth"/>
          </a:ln>
        </p:spPr>
      </p:cxnSp>
      <p:sp>
        <p:nvSpPr>
          <p:cNvPr id="424" name="Google Shape;424;p25"/>
          <p:cNvSpPr txBox="1"/>
          <p:nvPr/>
        </p:nvSpPr>
        <p:spPr>
          <a:xfrm>
            <a:off x="3785847" y="4280822"/>
            <a:ext cx="31771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x</a:t>
            </a:r>
            <a:endParaRPr b="0" i="1" sz="2000" u="none" cap="none" strike="noStrike">
              <a:solidFill>
                <a:schemeClr val="dk1"/>
              </a:solidFill>
              <a:latin typeface="Calibri"/>
              <a:ea typeface="Calibri"/>
              <a:cs typeface="Calibri"/>
              <a:sym typeface="Calibri"/>
            </a:endParaRPr>
          </a:p>
        </p:txBody>
      </p:sp>
      <p:pic>
        <p:nvPicPr>
          <p:cNvPr descr="latex-image-1.pdf" id="425" name="Google Shape;425;p25"/>
          <p:cNvPicPr preferRelativeResize="0"/>
          <p:nvPr/>
        </p:nvPicPr>
        <p:blipFill rotWithShape="1">
          <a:blip r:embed="rId5">
            <a:alphaModFix/>
          </a:blip>
          <a:srcRect b="0" l="0" r="0" t="0"/>
          <a:stretch/>
        </p:blipFill>
        <p:spPr>
          <a:xfrm>
            <a:off x="4918815" y="4670641"/>
            <a:ext cx="2057003" cy="322848"/>
          </a:xfrm>
          <a:prstGeom prst="rect">
            <a:avLst/>
          </a:prstGeom>
          <a:noFill/>
          <a:ln>
            <a:noFill/>
          </a:ln>
        </p:spPr>
      </p:pic>
      <p:sp>
        <p:nvSpPr>
          <p:cNvPr id="426" name="Google Shape;426;p25"/>
          <p:cNvSpPr txBox="1"/>
          <p:nvPr>
            <p:ph type="title"/>
          </p:nvPr>
        </p:nvSpPr>
        <p:spPr>
          <a:xfrm>
            <a:off x="1981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Distributional outcomes</a:t>
            </a:r>
            <a:endParaRPr/>
          </a:p>
        </p:txBody>
      </p:sp>
      <p:sp>
        <p:nvSpPr>
          <p:cNvPr id="427" name="Google Shape;427;p25"/>
          <p:cNvSpPr txBox="1"/>
          <p:nvPr/>
        </p:nvSpPr>
        <p:spPr>
          <a:xfrm>
            <a:off x="8016720" y="1417638"/>
            <a:ext cx="2194080" cy="1200328"/>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How can we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compare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M(x) with M(y)?</a:t>
            </a:r>
            <a:endParaRPr b="0" i="0" sz="1400" u="none" cap="none" strike="noStrike">
              <a:solidFill>
                <a:srgbClr val="000000"/>
              </a:solidFill>
              <a:latin typeface="Arial"/>
              <a:ea typeface="Arial"/>
              <a:cs typeface="Arial"/>
              <a:sym typeface="Arial"/>
            </a:endParaRPr>
          </a:p>
        </p:txBody>
      </p:sp>
      <p:sp>
        <p:nvSpPr>
          <p:cNvPr id="428" name="Google Shape;428;p25"/>
          <p:cNvSpPr txBox="1"/>
          <p:nvPr/>
        </p:nvSpPr>
        <p:spPr>
          <a:xfrm>
            <a:off x="8974666" y="2778458"/>
            <a:ext cx="1588696"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Statistical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distance!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When does Individual Fairness imply Group Fairness?</a:t>
            </a:r>
            <a:endParaRPr/>
          </a:p>
        </p:txBody>
      </p:sp>
      <p:sp>
        <p:nvSpPr>
          <p:cNvPr id="434" name="Google Shape;434;p37"/>
          <p:cNvSpPr txBox="1"/>
          <p:nvPr>
            <p:ph idx="1" type="body"/>
          </p:nvPr>
        </p:nvSpPr>
        <p:spPr>
          <a:xfrm>
            <a:off x="1981200" y="1600201"/>
            <a:ext cx="8229600" cy="261236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Suppose we enforce a metric</a:t>
            </a:r>
            <a:r>
              <a:rPr i="1" lang="en-US"/>
              <a:t> d.</a:t>
            </a:r>
            <a:endParaRPr/>
          </a:p>
          <a:p>
            <a:pPr indent="0" lvl="0" marL="0" rtl="0" algn="l">
              <a:lnSpc>
                <a:spcPct val="90000"/>
              </a:lnSpc>
              <a:spcBef>
                <a:spcPts val="1000"/>
              </a:spcBef>
              <a:spcAft>
                <a:spcPts val="0"/>
              </a:spcAft>
              <a:buClr>
                <a:schemeClr val="dk1"/>
              </a:buClr>
              <a:buSzPts val="2800"/>
              <a:buNone/>
            </a:pPr>
            <a:r>
              <a:t/>
            </a:r>
            <a:endParaRPr i="1"/>
          </a:p>
          <a:p>
            <a:pPr indent="0" lvl="0" marL="0" rtl="0" algn="l">
              <a:lnSpc>
                <a:spcPct val="90000"/>
              </a:lnSpc>
              <a:spcBef>
                <a:spcPts val="1000"/>
              </a:spcBef>
              <a:spcAft>
                <a:spcPts val="0"/>
              </a:spcAft>
              <a:buClr>
                <a:schemeClr val="dk1"/>
              </a:buClr>
              <a:buSzPts val="2800"/>
              <a:buNone/>
            </a:pPr>
            <a:r>
              <a:rPr b="1" lang="en-US"/>
              <a:t>Question: </a:t>
            </a:r>
            <a:r>
              <a:rPr lang="en-US"/>
              <a:t>Which </a:t>
            </a:r>
            <a:r>
              <a:rPr i="1" lang="en-US"/>
              <a:t>groups of individuals </a:t>
            </a:r>
            <a:r>
              <a:rPr lang="en-US"/>
              <a:t>receive (approximately) equal outcomes?</a:t>
            </a:r>
            <a:endParaRPr/>
          </a:p>
        </p:txBody>
      </p:sp>
      <p:grpSp>
        <p:nvGrpSpPr>
          <p:cNvPr id="435" name="Google Shape;435;p37"/>
          <p:cNvGrpSpPr/>
          <p:nvPr/>
        </p:nvGrpSpPr>
        <p:grpSpPr>
          <a:xfrm>
            <a:off x="1981200" y="4109373"/>
            <a:ext cx="8355250" cy="1384996"/>
            <a:chOff x="457200" y="4929184"/>
            <a:chExt cx="8355250" cy="1384996"/>
          </a:xfrm>
        </p:grpSpPr>
        <p:pic>
          <p:nvPicPr>
            <p:cNvPr id="436" name="Google Shape;436;p37"/>
            <p:cNvPicPr preferRelativeResize="0"/>
            <p:nvPr/>
          </p:nvPicPr>
          <p:blipFill rotWithShape="1">
            <a:blip r:embed="rId3">
              <a:alphaModFix/>
            </a:blip>
            <a:srcRect b="0" l="0" r="0" t="0"/>
            <a:stretch/>
          </p:blipFill>
          <p:spPr>
            <a:xfrm>
              <a:off x="6680200" y="4929184"/>
              <a:ext cx="2132250" cy="1384995"/>
            </a:xfrm>
            <a:prstGeom prst="rect">
              <a:avLst/>
            </a:prstGeom>
            <a:noFill/>
            <a:ln>
              <a:noFill/>
            </a:ln>
          </p:spPr>
        </p:pic>
        <p:sp>
          <p:nvSpPr>
            <p:cNvPr id="437" name="Google Shape;437;p37"/>
            <p:cNvSpPr/>
            <p:nvPr/>
          </p:nvSpPr>
          <p:spPr>
            <a:xfrm>
              <a:off x="457200" y="4929185"/>
              <a:ext cx="6012439" cy="1384995"/>
            </a:xfrm>
            <a:prstGeom prst="rect">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Theorem: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Answer is given by </a:t>
              </a:r>
              <a:r>
                <a:rPr b="1" i="0" lang="en-US" sz="2800" u="none" cap="none" strike="noStrike">
                  <a:solidFill>
                    <a:schemeClr val="dk1"/>
                  </a:solidFill>
                  <a:latin typeface="Calibri"/>
                  <a:ea typeface="Calibri"/>
                  <a:cs typeface="Calibri"/>
                  <a:sym typeface="Calibri"/>
                </a:rPr>
                <a:t>Earthmover distance</a:t>
              </a:r>
              <a:r>
                <a:rPr b="0" i="0" lang="en-US" sz="2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(w.r.t. </a:t>
              </a:r>
              <a:r>
                <a:rPr b="0" i="1" lang="en-US" sz="2800" u="none" cap="none" strike="noStrike">
                  <a:solidFill>
                    <a:schemeClr val="dk1"/>
                  </a:solidFill>
                  <a:latin typeface="Calibri"/>
                  <a:ea typeface="Calibri"/>
                  <a:cs typeface="Calibri"/>
                  <a:sym typeface="Calibri"/>
                </a:rPr>
                <a:t>d</a:t>
              </a:r>
              <a:r>
                <a:rPr b="0" i="0" lang="en-US" sz="2800" u="none" cap="none" strike="noStrike">
                  <a:solidFill>
                    <a:schemeClr val="dk1"/>
                  </a:solidFill>
                  <a:latin typeface="Calibri"/>
                  <a:ea typeface="Calibri"/>
                  <a:cs typeface="Calibri"/>
                  <a:sym typeface="Calibri"/>
                </a:rPr>
                <a:t>) between the two groups.</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Individual Fairness Caveats</a:t>
            </a:r>
            <a:endParaRPr/>
          </a:p>
        </p:txBody>
      </p:sp>
      <p:sp>
        <p:nvSpPr>
          <p:cNvPr id="444" name="Google Shape;444;p38"/>
          <p:cNvSpPr txBox="1"/>
          <p:nvPr>
            <p:ph idx="1" type="body"/>
          </p:nvPr>
        </p:nvSpPr>
        <p:spPr>
          <a:xfrm>
            <a:off x="838200" y="160845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Mapper is only fair before predictions are made.</a:t>
            </a:r>
            <a:endParaRPr/>
          </a:p>
          <a:p>
            <a:pPr indent="-228600" lvl="1" marL="685800" rtl="0" algn="l">
              <a:lnSpc>
                <a:spcPct val="90000"/>
              </a:lnSpc>
              <a:spcBef>
                <a:spcPts val="500"/>
              </a:spcBef>
              <a:spcAft>
                <a:spcPts val="0"/>
              </a:spcAft>
              <a:buClr>
                <a:schemeClr val="dk1"/>
              </a:buClr>
              <a:buSzPts val="2400"/>
              <a:buChar char="•"/>
            </a:pPr>
            <a:r>
              <a:rPr lang="en-US"/>
              <a:t>Mapper says something about distribution.</a:t>
            </a:r>
            <a:endParaRPr/>
          </a:p>
          <a:p>
            <a:pPr indent="-228600" lvl="1" marL="685800" rtl="0" algn="l">
              <a:lnSpc>
                <a:spcPct val="90000"/>
              </a:lnSpc>
              <a:spcBef>
                <a:spcPts val="500"/>
              </a:spcBef>
              <a:spcAft>
                <a:spcPts val="0"/>
              </a:spcAft>
              <a:buClr>
                <a:schemeClr val="dk1"/>
              </a:buClr>
              <a:buSzPts val="2400"/>
              <a:buChar char="•"/>
            </a:pPr>
            <a:r>
              <a:rPr lang="en-US"/>
              <a:t>It is possible to receive an unfair draw from that distribution.</a:t>
            </a:r>
            <a:endParaRPr/>
          </a:p>
          <a:p>
            <a:pPr indent="-228600" lvl="0" marL="228600" rtl="0" algn="l">
              <a:lnSpc>
                <a:spcPct val="90000"/>
              </a:lnSpc>
              <a:spcBef>
                <a:spcPts val="1000"/>
              </a:spcBef>
              <a:spcAft>
                <a:spcPts val="0"/>
              </a:spcAft>
              <a:buClr>
                <a:schemeClr val="dk1"/>
              </a:buClr>
              <a:buSzPts val="2800"/>
              <a:buChar char="•"/>
            </a:pPr>
            <a:r>
              <a:rPr lang="en-US"/>
              <a:t>Fairness makes no promise of group parity.</a:t>
            </a:r>
            <a:endParaRPr/>
          </a:p>
          <a:p>
            <a:pPr indent="-228600" lvl="1" marL="685800" rtl="0" algn="l">
              <a:lnSpc>
                <a:spcPct val="90000"/>
              </a:lnSpc>
              <a:spcBef>
                <a:spcPts val="500"/>
              </a:spcBef>
              <a:spcAft>
                <a:spcPts val="0"/>
              </a:spcAft>
              <a:buClr>
                <a:schemeClr val="dk1"/>
              </a:buClr>
              <a:buSzPts val="2400"/>
              <a:buChar char="•"/>
            </a:pPr>
            <a:r>
              <a:rPr lang="en-US"/>
              <a:t>If individuals of one group are, on average, very far from the other, a ”fair” algorithm could still discriminate.</a:t>
            </a:r>
            <a:endParaRPr/>
          </a:p>
        </p:txBody>
      </p:sp>
      <p:grpSp>
        <p:nvGrpSpPr>
          <p:cNvPr id="445" name="Google Shape;445;p38"/>
          <p:cNvGrpSpPr/>
          <p:nvPr/>
        </p:nvGrpSpPr>
        <p:grpSpPr>
          <a:xfrm>
            <a:off x="6832162" y="3580756"/>
            <a:ext cx="4266762" cy="2597530"/>
            <a:chOff x="5397500" y="4239685"/>
            <a:chExt cx="3182218" cy="1937278"/>
          </a:xfrm>
        </p:grpSpPr>
        <p:sp>
          <p:nvSpPr>
            <p:cNvPr id="446" name="Google Shape;446;p38"/>
            <p:cNvSpPr/>
            <p:nvPr/>
          </p:nvSpPr>
          <p:spPr>
            <a:xfrm>
              <a:off x="5397500" y="4335463"/>
              <a:ext cx="2698750" cy="1841500"/>
            </a:xfrm>
            <a:prstGeom prst="ellipse">
              <a:avLst/>
            </a:prstGeom>
            <a:gradFill>
              <a:gsLst>
                <a:gs pos="0">
                  <a:srgbClr val="5F82CA"/>
                </a:gs>
                <a:gs pos="50000">
                  <a:srgbClr val="3C70CA"/>
                </a:gs>
                <a:gs pos="100000">
                  <a:srgbClr val="2E60B9"/>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7" name="Google Shape;447;p38"/>
            <p:cNvSpPr/>
            <p:nvPr/>
          </p:nvSpPr>
          <p:spPr>
            <a:xfrm rot="-2999630">
              <a:off x="6720418" y="4266285"/>
              <a:ext cx="780254" cy="1524529"/>
            </a:xfrm>
            <a:prstGeom prst="ellipse">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a:t>
              </a:r>
              <a:endParaRPr b="0" i="0" sz="1400" u="none" cap="none" strike="noStrike">
                <a:solidFill>
                  <a:srgbClr val="000000"/>
                </a:solidFill>
                <a:latin typeface="Arial"/>
                <a:ea typeface="Arial"/>
                <a:cs typeface="Arial"/>
                <a:sym typeface="Arial"/>
              </a:endParaRPr>
            </a:p>
          </p:txBody>
        </p:sp>
        <p:sp>
          <p:nvSpPr>
            <p:cNvPr id="448" name="Google Shape;448;p38"/>
            <p:cNvSpPr/>
            <p:nvPr/>
          </p:nvSpPr>
          <p:spPr>
            <a:xfrm rot="1435625">
              <a:off x="6004984" y="4409279"/>
              <a:ext cx="780254" cy="1524529"/>
            </a:xfrm>
            <a:prstGeom prst="ellipse">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a:t>
              </a:r>
              <a:endParaRPr b="0" i="0" sz="1400" u="none" cap="none" strike="noStrike">
                <a:solidFill>
                  <a:srgbClr val="000000"/>
                </a:solidFill>
                <a:latin typeface="Arial"/>
                <a:ea typeface="Arial"/>
                <a:cs typeface="Arial"/>
                <a:sym typeface="Arial"/>
              </a:endParaRPr>
            </a:p>
          </p:txBody>
        </p:sp>
        <p:sp>
          <p:nvSpPr>
            <p:cNvPr id="449" name="Google Shape;449;p38"/>
            <p:cNvSpPr/>
            <p:nvPr/>
          </p:nvSpPr>
          <p:spPr>
            <a:xfrm>
              <a:off x="6643472" y="5652241"/>
              <a:ext cx="656166" cy="330347"/>
            </a:xfrm>
            <a:prstGeom prst="curvedUpArrow">
              <a:avLst>
                <a:gd fmla="val 25000" name="adj1"/>
                <a:gd fmla="val 82643" name="adj2"/>
                <a:gd fmla="val 37815" name="adj3"/>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0" name="Google Shape;450;p38"/>
            <p:cNvSpPr txBox="1"/>
            <p:nvPr/>
          </p:nvSpPr>
          <p:spPr>
            <a:xfrm>
              <a:off x="7945222" y="4422247"/>
              <a:ext cx="63449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(V,d)</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Connection to differential privacy</a:t>
            </a:r>
            <a:endParaRPr/>
          </a:p>
        </p:txBody>
      </p:sp>
      <p:sp>
        <p:nvSpPr>
          <p:cNvPr id="456" name="Google Shape;456;p39"/>
          <p:cNvSpPr txBox="1"/>
          <p:nvPr>
            <p:ph idx="1" type="body"/>
          </p:nvPr>
        </p:nvSpPr>
        <p:spPr>
          <a:xfrm>
            <a:off x="1798958" y="1600201"/>
            <a:ext cx="8652152" cy="330398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Close connection between individual fairness and </a:t>
            </a:r>
            <a:r>
              <a:rPr b="1" lang="en-US">
                <a:solidFill>
                  <a:srgbClr val="525252"/>
                </a:solidFill>
              </a:rPr>
              <a:t>differential privacy</a:t>
            </a:r>
            <a:r>
              <a:rPr lang="en-US"/>
              <a:t> [Dwork-McSherry-Nissim-Smith’06]</a:t>
            </a:r>
            <a:endParaRPr/>
          </a:p>
          <a:p>
            <a:pPr indent="0" lvl="1" marL="457200" rtl="0" algn="l">
              <a:lnSpc>
                <a:spcPct val="90000"/>
              </a:lnSpc>
              <a:spcBef>
                <a:spcPts val="500"/>
              </a:spcBef>
              <a:spcAft>
                <a:spcPts val="0"/>
              </a:spcAft>
              <a:buClr>
                <a:schemeClr val="dk1"/>
              </a:buClr>
              <a:buSzPts val="2400"/>
              <a:buNone/>
            </a:pPr>
            <a:r>
              <a:rPr lang="en-US"/>
              <a:t>DP: Fairness condition on set of databases</a:t>
            </a:r>
            <a:endParaRPr/>
          </a:p>
          <a:p>
            <a:pPr indent="0" lvl="1" marL="457200" rtl="0" algn="l">
              <a:lnSpc>
                <a:spcPct val="90000"/>
              </a:lnSpc>
              <a:spcBef>
                <a:spcPts val="500"/>
              </a:spcBef>
              <a:spcAft>
                <a:spcPts val="0"/>
              </a:spcAft>
              <a:buClr>
                <a:schemeClr val="dk1"/>
              </a:buClr>
              <a:buSzPts val="2400"/>
              <a:buNone/>
            </a:pPr>
            <a:r>
              <a:rPr lang="en-US"/>
              <a:t>IF: Fairness condition on set of individuals	</a:t>
            </a:r>
            <a:endParaRPr/>
          </a:p>
        </p:txBody>
      </p:sp>
      <p:graphicFrame>
        <p:nvGraphicFramePr>
          <p:cNvPr id="457" name="Google Shape;457;p39"/>
          <p:cNvGraphicFramePr/>
          <p:nvPr/>
        </p:nvGraphicFramePr>
        <p:xfrm>
          <a:off x="1972134" y="3712791"/>
          <a:ext cx="3000000" cy="3000000"/>
        </p:xfrm>
        <a:graphic>
          <a:graphicData uri="http://schemas.openxmlformats.org/drawingml/2006/table">
            <a:tbl>
              <a:tblPr bandRow="1" firstRow="1">
                <a:noFill/>
                <a:tableStyleId>{C227EC5A-E78F-435B-BF78-FC45D06B7BDC}</a:tableStyleId>
              </a:tblPr>
              <a:tblGrid>
                <a:gridCol w="2768600"/>
                <a:gridCol w="2768600"/>
                <a:gridCol w="2768600"/>
              </a:tblGrid>
              <a:tr h="533400">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Differential Privacy</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Individual Fairness</a:t>
                      </a:r>
                      <a:endParaRPr sz="2000" u="none" cap="none" strike="noStrike"/>
                    </a:p>
                  </a:txBody>
                  <a:tcPr marT="45725" marB="45725" marR="91450" marL="91450"/>
                </a:tc>
              </a:tr>
              <a:tr h="4118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Objects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Databases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Individuals</a:t>
                      </a:r>
                      <a:endParaRPr sz="1400" u="none" cap="none" strike="noStrike"/>
                    </a:p>
                  </a:txBody>
                  <a:tcPr marT="45725" marB="45725" marR="91450" marL="91450"/>
                </a:tc>
              </a:tr>
              <a:tr h="7286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Outcomes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Output of statistical analysis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Classification outcome</a:t>
                      </a:r>
                      <a:endParaRPr sz="1400" u="none" cap="none" strike="noStrike"/>
                    </a:p>
                  </a:txBody>
                  <a:tcPr marT="45725" marB="45725" marR="91450" marL="91450"/>
                </a:tc>
              </a:tr>
              <a:tr h="439075">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Similarity</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General purpose metric</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Task-specific metric</a:t>
                      </a:r>
                      <a:endParaRPr sz="1400" u="none" cap="none" strike="noStrike"/>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Discrimination Harms</a:t>
            </a:r>
            <a:endParaRPr/>
          </a:p>
        </p:txBody>
      </p:sp>
      <p:sp>
        <p:nvSpPr>
          <p:cNvPr id="464" name="Google Shape;464;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US" sz="3500" u="sng"/>
              <a:t>Information use</a:t>
            </a:r>
            <a:endParaRPr/>
          </a:p>
          <a:p>
            <a:pPr indent="-228600" lvl="0" marL="228600" rtl="0" algn="l">
              <a:lnSpc>
                <a:spcPct val="90000"/>
              </a:lnSpc>
              <a:spcBef>
                <a:spcPts val="1000"/>
              </a:spcBef>
              <a:spcAft>
                <a:spcPts val="0"/>
              </a:spcAft>
              <a:buClr>
                <a:schemeClr val="dk1"/>
              </a:buClr>
              <a:buSzPct val="100000"/>
              <a:buChar char="•"/>
            </a:pPr>
            <a:r>
              <a:rPr lang="en-US"/>
              <a:t>Explicit discrimination</a:t>
            </a:r>
            <a:endParaRPr/>
          </a:p>
          <a:p>
            <a:pPr indent="-228600" lvl="1" marL="685800" rtl="0" algn="l">
              <a:lnSpc>
                <a:spcPct val="90000"/>
              </a:lnSpc>
              <a:spcBef>
                <a:spcPts val="500"/>
              </a:spcBef>
              <a:spcAft>
                <a:spcPts val="0"/>
              </a:spcAft>
              <a:buClr>
                <a:schemeClr val="dk1"/>
              </a:buClr>
              <a:buSzPct val="100000"/>
              <a:buChar char="•"/>
            </a:pPr>
            <a:r>
              <a:rPr lang="en-US"/>
              <a:t>Explicit use of race/gender for employment</a:t>
            </a:r>
            <a:endParaRPr/>
          </a:p>
          <a:p>
            <a:pPr indent="-228600" lvl="0" marL="228600" rtl="0" algn="l">
              <a:lnSpc>
                <a:spcPct val="90000"/>
              </a:lnSpc>
              <a:spcBef>
                <a:spcPts val="1000"/>
              </a:spcBef>
              <a:spcAft>
                <a:spcPts val="0"/>
              </a:spcAft>
              <a:buClr>
                <a:schemeClr val="dk1"/>
              </a:buClr>
              <a:buSzPct val="100000"/>
              <a:buChar char="•"/>
            </a:pPr>
            <a:r>
              <a:rPr lang="en-US"/>
              <a:t>Redundant encoding/proxy attributes</a:t>
            </a:r>
            <a:endParaRPr/>
          </a:p>
          <a:p>
            <a:pPr indent="0" lvl="0" marL="0" rtl="0" algn="l">
              <a:lnSpc>
                <a:spcPct val="90000"/>
              </a:lnSpc>
              <a:spcBef>
                <a:spcPts val="1000"/>
              </a:spcBef>
              <a:spcAft>
                <a:spcPts val="0"/>
              </a:spcAft>
              <a:buClr>
                <a:schemeClr val="dk1"/>
              </a:buClr>
              <a:buSzPct val="100000"/>
              <a:buNone/>
            </a:pPr>
            <a:r>
              <a:t/>
            </a:r>
            <a:endParaRPr sz="3500" u="sng"/>
          </a:p>
          <a:p>
            <a:pPr indent="0" lvl="0" marL="0" rtl="0" algn="l">
              <a:lnSpc>
                <a:spcPct val="90000"/>
              </a:lnSpc>
              <a:spcBef>
                <a:spcPts val="1000"/>
              </a:spcBef>
              <a:spcAft>
                <a:spcPts val="0"/>
              </a:spcAft>
              <a:buClr>
                <a:schemeClr val="dk1"/>
              </a:buClr>
              <a:buSzPct val="100000"/>
              <a:buNone/>
            </a:pPr>
            <a:r>
              <a:rPr lang="en-US" sz="3500" u="sng"/>
              <a:t>Practices</a:t>
            </a:r>
            <a:endParaRPr/>
          </a:p>
          <a:p>
            <a:pPr indent="-228600" lvl="0" marL="228600" rtl="0" algn="l">
              <a:lnSpc>
                <a:spcPct val="90000"/>
              </a:lnSpc>
              <a:spcBef>
                <a:spcPts val="1000"/>
              </a:spcBef>
              <a:spcAft>
                <a:spcPts val="0"/>
              </a:spcAft>
              <a:buClr>
                <a:schemeClr val="dk1"/>
              </a:buClr>
              <a:buSzPct val="100000"/>
              <a:buChar char="•"/>
            </a:pPr>
            <a:r>
              <a:rPr lang="en-US"/>
              <a:t>Redlining</a:t>
            </a:r>
            <a:endParaRPr/>
          </a:p>
          <a:p>
            <a:pPr indent="-228600" lvl="0" marL="228600" rtl="0" algn="l">
              <a:lnSpc>
                <a:spcPct val="90000"/>
              </a:lnSpc>
              <a:spcBef>
                <a:spcPts val="1000"/>
              </a:spcBef>
              <a:spcAft>
                <a:spcPts val="0"/>
              </a:spcAft>
              <a:buClr>
                <a:schemeClr val="dk1"/>
              </a:buClr>
              <a:buSzPct val="100000"/>
              <a:buChar char="•"/>
            </a:pPr>
            <a:r>
              <a:rPr lang="en-US"/>
              <a:t>Self-fulfilling prophecy</a:t>
            </a:r>
            <a:endParaRPr/>
          </a:p>
          <a:p>
            <a:pPr indent="-228600" lvl="0" marL="228600" rtl="0" algn="l">
              <a:lnSpc>
                <a:spcPct val="90000"/>
              </a:lnSpc>
              <a:spcBef>
                <a:spcPts val="1000"/>
              </a:spcBef>
              <a:spcAft>
                <a:spcPts val="0"/>
              </a:spcAft>
              <a:buClr>
                <a:schemeClr val="dk1"/>
              </a:buClr>
              <a:buSzPct val="100000"/>
              <a:buChar char="•"/>
            </a:pPr>
            <a:r>
              <a:rPr lang="en-US"/>
              <a:t>Reverse tokenism</a:t>
            </a:r>
            <a:endParaRPr/>
          </a:p>
        </p:txBody>
      </p:sp>
      <p:pic>
        <p:nvPicPr>
          <p:cNvPr id="465" name="Google Shape;465;p36"/>
          <p:cNvPicPr preferRelativeResize="0"/>
          <p:nvPr/>
        </p:nvPicPr>
        <p:blipFill rotWithShape="1">
          <a:blip r:embed="rId3">
            <a:alphaModFix/>
          </a:blip>
          <a:srcRect b="0" l="0" r="0" t="0"/>
          <a:stretch/>
        </p:blipFill>
        <p:spPr>
          <a:xfrm>
            <a:off x="6896319" y="1953611"/>
            <a:ext cx="4737100" cy="3581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Counterfactual Fairness: Scenario 1</a:t>
            </a:r>
            <a:endParaRPr/>
          </a:p>
        </p:txBody>
      </p:sp>
      <p:sp>
        <p:nvSpPr>
          <p:cNvPr id="471" name="Google Shape;471;p40"/>
          <p:cNvSpPr txBox="1"/>
          <p:nvPr>
            <p:ph idx="1" type="body"/>
          </p:nvPr>
        </p:nvSpPr>
        <p:spPr>
          <a:xfrm>
            <a:off x="838200" y="1825625"/>
            <a:ext cx="10515600" cy="49220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Toy example</a:t>
            </a:r>
            <a:endParaRPr/>
          </a:p>
          <a:p>
            <a:pPr indent="-228600" lvl="1" marL="685800" rtl="0" algn="l">
              <a:lnSpc>
                <a:spcPct val="90000"/>
              </a:lnSpc>
              <a:spcBef>
                <a:spcPts val="500"/>
              </a:spcBef>
              <a:spcAft>
                <a:spcPts val="0"/>
              </a:spcAft>
              <a:buClr>
                <a:schemeClr val="dk1"/>
              </a:buClr>
              <a:buSzPts val="2400"/>
              <a:buChar char="•"/>
            </a:pPr>
            <a:r>
              <a:rPr i="1" lang="en-US"/>
              <a:t>A </a:t>
            </a:r>
            <a:r>
              <a:rPr lang="en-US"/>
              <a:t>= race</a:t>
            </a:r>
            <a:endParaRPr/>
          </a:p>
          <a:p>
            <a:pPr indent="-228600" lvl="1" marL="685800" rtl="0" algn="l">
              <a:lnSpc>
                <a:spcPct val="90000"/>
              </a:lnSpc>
              <a:spcBef>
                <a:spcPts val="500"/>
              </a:spcBef>
              <a:spcAft>
                <a:spcPts val="0"/>
              </a:spcAft>
              <a:buClr>
                <a:schemeClr val="dk1"/>
              </a:buClr>
              <a:buSzPts val="2400"/>
              <a:buChar char="•"/>
            </a:pPr>
            <a:r>
              <a:rPr i="1" lang="en-US"/>
              <a:t>X</a:t>
            </a:r>
            <a:r>
              <a:rPr lang="en-US"/>
              <a:t> = “owns a red car”</a:t>
            </a:r>
            <a:endParaRPr/>
          </a:p>
          <a:p>
            <a:pPr indent="-228600" lvl="1" marL="685800" rtl="0" algn="l">
              <a:lnSpc>
                <a:spcPct val="90000"/>
              </a:lnSpc>
              <a:spcBef>
                <a:spcPts val="500"/>
              </a:spcBef>
              <a:spcAft>
                <a:spcPts val="0"/>
              </a:spcAft>
              <a:buClr>
                <a:schemeClr val="dk1"/>
              </a:buClr>
              <a:buSzPts val="2400"/>
              <a:buChar char="•"/>
            </a:pPr>
            <a:r>
              <a:rPr i="1" lang="en-US"/>
              <a:t>Y</a:t>
            </a:r>
            <a:r>
              <a:rPr lang="en-US"/>
              <a:t> = “crashes car within a year”</a:t>
            </a:r>
            <a:endParaRPr/>
          </a:p>
          <a:p>
            <a:pPr indent="-228600" lvl="0" marL="228600" rtl="0" algn="l">
              <a:lnSpc>
                <a:spcPct val="90000"/>
              </a:lnSpc>
              <a:spcBef>
                <a:spcPts val="1000"/>
              </a:spcBef>
              <a:spcAft>
                <a:spcPts val="0"/>
              </a:spcAft>
              <a:buClr>
                <a:schemeClr val="dk1"/>
              </a:buClr>
              <a:buSzPts val="2800"/>
              <a:buChar char="•"/>
            </a:pPr>
            <a:r>
              <a:rPr lang="en-US"/>
              <a:t>What is </a:t>
            </a:r>
            <a:r>
              <a:rPr i="1" lang="en-US"/>
              <a:t>U</a:t>
            </a:r>
            <a:r>
              <a:rPr lang="en-US"/>
              <a:t>?</a:t>
            </a:r>
            <a:endParaRPr/>
          </a:p>
          <a:p>
            <a:pPr indent="-228600" lvl="1" marL="685800" rtl="0" algn="l">
              <a:lnSpc>
                <a:spcPct val="90000"/>
              </a:lnSpc>
              <a:spcBef>
                <a:spcPts val="500"/>
              </a:spcBef>
              <a:spcAft>
                <a:spcPts val="0"/>
              </a:spcAft>
              <a:buClr>
                <a:schemeClr val="dk1"/>
              </a:buClr>
              <a:buSzPts val="2400"/>
              <a:buChar char="•"/>
            </a:pPr>
            <a:r>
              <a:rPr lang="en-US"/>
              <a:t>Aggressiveness / Carelessness</a:t>
            </a:r>
            <a:endParaRPr/>
          </a:p>
          <a:p>
            <a:pPr indent="-228600" lvl="1" marL="685800" rtl="0" algn="l">
              <a:lnSpc>
                <a:spcPct val="90000"/>
              </a:lnSpc>
              <a:spcBef>
                <a:spcPts val="500"/>
              </a:spcBef>
              <a:spcAft>
                <a:spcPts val="0"/>
              </a:spcAft>
              <a:buClr>
                <a:schemeClr val="dk1"/>
              </a:buClr>
              <a:buSzPts val="2400"/>
              <a:buChar char="•"/>
            </a:pPr>
            <a:r>
              <a:rPr lang="en-US"/>
              <a:t>Hidden attribute that determines the outcome.</a:t>
            </a:r>
            <a:endParaRPr/>
          </a:p>
          <a:p>
            <a:pPr indent="-228600" lvl="0" marL="228600" rtl="0" algn="l">
              <a:lnSpc>
                <a:spcPct val="90000"/>
              </a:lnSpc>
              <a:spcBef>
                <a:spcPts val="1000"/>
              </a:spcBef>
              <a:spcAft>
                <a:spcPts val="0"/>
              </a:spcAft>
              <a:buClr>
                <a:schemeClr val="dk1"/>
              </a:buClr>
              <a:buSzPts val="2800"/>
              <a:buChar char="•"/>
            </a:pPr>
            <a:r>
              <a:rPr lang="en-US"/>
              <a:t>Notes:</a:t>
            </a:r>
            <a:endParaRPr/>
          </a:p>
          <a:p>
            <a:pPr indent="-228600" lvl="1" marL="685800" rtl="0" algn="l">
              <a:lnSpc>
                <a:spcPct val="90000"/>
              </a:lnSpc>
              <a:spcBef>
                <a:spcPts val="500"/>
              </a:spcBef>
              <a:spcAft>
                <a:spcPts val="0"/>
              </a:spcAft>
              <a:buClr>
                <a:schemeClr val="dk1"/>
              </a:buClr>
              <a:buSzPts val="2400"/>
              <a:buChar char="•"/>
            </a:pPr>
            <a:r>
              <a:rPr i="1" lang="en-US"/>
              <a:t>A</a:t>
            </a:r>
            <a:r>
              <a:rPr lang="en-US"/>
              <a:t> does not cause </a:t>
            </a:r>
            <a:r>
              <a:rPr i="1" lang="en-US"/>
              <a:t>Y</a:t>
            </a:r>
            <a:r>
              <a:rPr lang="en-US"/>
              <a:t>.</a:t>
            </a:r>
            <a:endParaRPr/>
          </a:p>
          <a:p>
            <a:pPr indent="-228600" lvl="1" marL="685800" rtl="0" algn="l">
              <a:lnSpc>
                <a:spcPct val="90000"/>
              </a:lnSpc>
              <a:spcBef>
                <a:spcPts val="500"/>
              </a:spcBef>
              <a:spcAft>
                <a:spcPts val="0"/>
              </a:spcAft>
              <a:buClr>
                <a:schemeClr val="dk1"/>
              </a:buClr>
              <a:buSzPts val="2400"/>
              <a:buChar char="•"/>
            </a:pPr>
            <a:r>
              <a:rPr lang="en-US"/>
              <a:t>X informs A and U.</a:t>
            </a:r>
            <a:endParaRPr/>
          </a:p>
          <a:p>
            <a:pPr indent="-76200" lvl="1" marL="685800" rtl="0" algn="l">
              <a:lnSpc>
                <a:spcPct val="90000"/>
              </a:lnSpc>
              <a:spcBef>
                <a:spcPts val="500"/>
              </a:spcBef>
              <a:spcAft>
                <a:spcPts val="0"/>
              </a:spcAft>
              <a:buClr>
                <a:schemeClr val="dk1"/>
              </a:buClr>
              <a:buSzPts val="2400"/>
              <a:buNone/>
            </a:pPr>
            <a:r>
              <a:t/>
            </a:r>
            <a:endParaRPr/>
          </a:p>
        </p:txBody>
      </p:sp>
      <p:pic>
        <p:nvPicPr>
          <p:cNvPr id="472" name="Google Shape;472;p40"/>
          <p:cNvPicPr preferRelativeResize="0"/>
          <p:nvPr/>
        </p:nvPicPr>
        <p:blipFill rotWithShape="1">
          <a:blip r:embed="rId3">
            <a:alphaModFix/>
          </a:blip>
          <a:srcRect b="0" l="0" r="0" t="0"/>
          <a:stretch/>
        </p:blipFill>
        <p:spPr>
          <a:xfrm>
            <a:off x="7914290" y="1520825"/>
            <a:ext cx="3171116" cy="2735865"/>
          </a:xfrm>
          <a:prstGeom prst="rect">
            <a:avLst/>
          </a:prstGeom>
          <a:noFill/>
          <a:ln>
            <a:noFill/>
          </a:ln>
        </p:spPr>
      </p:pic>
      <p:sp>
        <p:nvSpPr>
          <p:cNvPr id="473" name="Google Shape;473;p40"/>
          <p:cNvSpPr txBox="1"/>
          <p:nvPr>
            <p:ph idx="1" type="body"/>
          </p:nvPr>
        </p:nvSpPr>
        <p:spPr>
          <a:xfrm>
            <a:off x="7438500" y="4209300"/>
            <a:ext cx="4631100" cy="1867500"/>
          </a:xfrm>
          <a:prstGeom prst="rect">
            <a:avLst/>
          </a:pr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rmAutofit fontScale="70000" lnSpcReduction="10000"/>
          </a:bodyPr>
          <a:lstStyle/>
          <a:p>
            <a:pPr indent="-175260" lvl="0" marL="228600" rtl="0" algn="l">
              <a:lnSpc>
                <a:spcPct val="90000"/>
              </a:lnSpc>
              <a:spcBef>
                <a:spcPts val="0"/>
              </a:spcBef>
              <a:spcAft>
                <a:spcPts val="0"/>
              </a:spcAft>
              <a:buClr>
                <a:schemeClr val="dk1"/>
              </a:buClr>
              <a:buSzPct val="100000"/>
              <a:buChar char="•"/>
            </a:pPr>
            <a:r>
              <a:rPr i="1" lang="en-US"/>
              <a:t>A</a:t>
            </a:r>
            <a:r>
              <a:rPr lang="en-US"/>
              <a:t> – set of protected attributes</a:t>
            </a:r>
            <a:endParaRPr/>
          </a:p>
          <a:p>
            <a:pPr indent="-175260" lvl="0" marL="228600" rtl="0" algn="l">
              <a:lnSpc>
                <a:spcPct val="90000"/>
              </a:lnSpc>
              <a:spcBef>
                <a:spcPts val="1000"/>
              </a:spcBef>
              <a:spcAft>
                <a:spcPts val="0"/>
              </a:spcAft>
              <a:buClr>
                <a:schemeClr val="dk1"/>
              </a:buClr>
              <a:buSzPct val="100000"/>
              <a:buChar char="•"/>
            </a:pPr>
            <a:r>
              <a:rPr i="1" lang="en-US"/>
              <a:t>X </a:t>
            </a:r>
            <a:r>
              <a:rPr lang="en-US"/>
              <a:t>– all other observable attributes </a:t>
            </a:r>
            <a:endParaRPr/>
          </a:p>
          <a:p>
            <a:pPr indent="-175260" lvl="0" marL="228600" rtl="0" algn="l">
              <a:lnSpc>
                <a:spcPct val="90000"/>
              </a:lnSpc>
              <a:spcBef>
                <a:spcPts val="1000"/>
              </a:spcBef>
              <a:spcAft>
                <a:spcPts val="0"/>
              </a:spcAft>
              <a:buClr>
                <a:schemeClr val="dk1"/>
              </a:buClr>
              <a:buSzPct val="100000"/>
              <a:buChar char="•"/>
            </a:pPr>
            <a:r>
              <a:rPr i="1" lang="en-US"/>
              <a:t>U</a:t>
            </a:r>
            <a:r>
              <a:rPr lang="en-US"/>
              <a:t> – set of latent attributes not observed</a:t>
            </a:r>
            <a:endParaRPr/>
          </a:p>
          <a:p>
            <a:pPr indent="-175260" lvl="0" marL="228600" rtl="0" algn="l">
              <a:lnSpc>
                <a:spcPct val="90000"/>
              </a:lnSpc>
              <a:spcBef>
                <a:spcPts val="1000"/>
              </a:spcBef>
              <a:spcAft>
                <a:spcPts val="0"/>
              </a:spcAft>
              <a:buClr>
                <a:schemeClr val="dk1"/>
              </a:buClr>
              <a:buSzPct val="100000"/>
              <a:buChar char="•"/>
            </a:pPr>
            <a:r>
              <a:rPr i="1" lang="en-US"/>
              <a:t>Y </a:t>
            </a:r>
            <a:r>
              <a:rPr lang="en-US"/>
              <a:t>– outcome to be predicted</a:t>
            </a:r>
            <a:endParaRPr/>
          </a:p>
          <a:p>
            <a:pPr indent="-175260" lvl="0" marL="228600" rtl="0" algn="l">
              <a:lnSpc>
                <a:spcPct val="90000"/>
              </a:lnSpc>
              <a:spcBef>
                <a:spcPts val="1000"/>
              </a:spcBef>
              <a:spcAft>
                <a:spcPts val="0"/>
              </a:spcAft>
              <a:buClr>
                <a:schemeClr val="dk1"/>
              </a:buClr>
              <a:buSzPct val="100000"/>
              <a:buChar char="•"/>
            </a:pPr>
            <a:r>
              <a:rPr lang="en-US"/>
              <a:t>Ŷ – predictor, dependent on A, X, U.</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Counterfactual Fairness: Scenario 2</a:t>
            </a:r>
            <a:endParaRPr/>
          </a:p>
        </p:txBody>
      </p:sp>
      <p:sp>
        <p:nvSpPr>
          <p:cNvPr id="480" name="Google Shape;480;p41"/>
          <p:cNvSpPr txBox="1"/>
          <p:nvPr>
            <p:ph idx="1" type="body"/>
          </p:nvPr>
        </p:nvSpPr>
        <p:spPr>
          <a:xfrm>
            <a:off x="838200" y="1825625"/>
            <a:ext cx="7015436"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Crime rates by neighborhood.</a:t>
            </a:r>
            <a:endParaRPr/>
          </a:p>
          <a:p>
            <a:pPr indent="-228600" lvl="0" marL="228600" rtl="0" algn="l">
              <a:lnSpc>
                <a:spcPct val="90000"/>
              </a:lnSpc>
              <a:spcBef>
                <a:spcPts val="1000"/>
              </a:spcBef>
              <a:spcAft>
                <a:spcPts val="0"/>
              </a:spcAft>
              <a:buClr>
                <a:schemeClr val="dk1"/>
              </a:buClr>
              <a:buSzPts val="2800"/>
              <a:buChar char="•"/>
            </a:pPr>
            <a:r>
              <a:rPr i="1" lang="en-US"/>
              <a:t>X</a:t>
            </a:r>
            <a:r>
              <a:rPr lang="en-US"/>
              <a:t> = the neighborhood</a:t>
            </a:r>
            <a:endParaRPr/>
          </a:p>
          <a:p>
            <a:pPr indent="-228600" lvl="0" marL="228600" rtl="0" algn="l">
              <a:lnSpc>
                <a:spcPct val="90000"/>
              </a:lnSpc>
              <a:spcBef>
                <a:spcPts val="1000"/>
              </a:spcBef>
              <a:spcAft>
                <a:spcPts val="0"/>
              </a:spcAft>
              <a:buClr>
                <a:schemeClr val="dk1"/>
              </a:buClr>
              <a:buSzPts val="2800"/>
              <a:buChar char="•"/>
            </a:pPr>
            <a:r>
              <a:rPr i="1" lang="en-US"/>
              <a:t>A</a:t>
            </a:r>
            <a:r>
              <a:rPr lang="en-US"/>
              <a:t> = race</a:t>
            </a:r>
            <a:endParaRPr/>
          </a:p>
          <a:p>
            <a:pPr indent="-228600" lvl="0" marL="228600" rtl="0" algn="l">
              <a:lnSpc>
                <a:spcPct val="90000"/>
              </a:lnSpc>
              <a:spcBef>
                <a:spcPts val="1000"/>
              </a:spcBef>
              <a:spcAft>
                <a:spcPts val="0"/>
              </a:spcAft>
              <a:buClr>
                <a:schemeClr val="dk1"/>
              </a:buClr>
              <a:buSzPts val="2800"/>
              <a:buChar char="•"/>
            </a:pPr>
            <a:r>
              <a:rPr i="1" lang="en-US"/>
              <a:t>Y</a:t>
            </a:r>
            <a:r>
              <a:rPr lang="en-US"/>
              <a:t> = 1 if police record</a:t>
            </a:r>
            <a:endParaRPr/>
          </a:p>
          <a:p>
            <a:pPr indent="-228600" lvl="0" marL="228600" rtl="0" algn="l">
              <a:lnSpc>
                <a:spcPct val="90000"/>
              </a:lnSpc>
              <a:spcBef>
                <a:spcPts val="1000"/>
              </a:spcBef>
              <a:spcAft>
                <a:spcPts val="0"/>
              </a:spcAft>
              <a:buClr>
                <a:schemeClr val="dk1"/>
              </a:buClr>
              <a:buSzPts val="2800"/>
              <a:buChar char="•"/>
            </a:pPr>
            <a:r>
              <a:rPr i="1" lang="en-US"/>
              <a:t>U</a:t>
            </a:r>
            <a:r>
              <a:rPr lang="en-US"/>
              <a:t> = socioeconomic factors, policing practices</a:t>
            </a:r>
            <a:endParaRPr/>
          </a:p>
        </p:txBody>
      </p:sp>
      <p:pic>
        <p:nvPicPr>
          <p:cNvPr id="481" name="Google Shape;481;p41"/>
          <p:cNvPicPr preferRelativeResize="0"/>
          <p:nvPr/>
        </p:nvPicPr>
        <p:blipFill rotWithShape="1">
          <a:blip r:embed="rId3">
            <a:alphaModFix/>
          </a:blip>
          <a:srcRect b="0" l="0" r="0" t="0"/>
          <a:stretch/>
        </p:blipFill>
        <p:spPr>
          <a:xfrm>
            <a:off x="8447225" y="1453499"/>
            <a:ext cx="3082625" cy="3015100"/>
          </a:xfrm>
          <a:prstGeom prst="rect">
            <a:avLst/>
          </a:prstGeom>
          <a:noFill/>
          <a:ln>
            <a:noFill/>
          </a:ln>
        </p:spPr>
      </p:pic>
      <p:sp>
        <p:nvSpPr>
          <p:cNvPr id="482" name="Google Shape;482;p41"/>
          <p:cNvSpPr txBox="1"/>
          <p:nvPr>
            <p:ph idx="1" type="body"/>
          </p:nvPr>
        </p:nvSpPr>
        <p:spPr>
          <a:xfrm>
            <a:off x="7438500" y="4309475"/>
            <a:ext cx="4631100" cy="1867500"/>
          </a:xfrm>
          <a:prstGeom prst="rect">
            <a:avLst/>
          </a:pr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rmAutofit fontScale="70000" lnSpcReduction="10000"/>
          </a:bodyPr>
          <a:lstStyle/>
          <a:p>
            <a:pPr indent="-175260" lvl="0" marL="228600" rtl="0" algn="l">
              <a:lnSpc>
                <a:spcPct val="90000"/>
              </a:lnSpc>
              <a:spcBef>
                <a:spcPts val="0"/>
              </a:spcBef>
              <a:spcAft>
                <a:spcPts val="0"/>
              </a:spcAft>
              <a:buClr>
                <a:schemeClr val="dk1"/>
              </a:buClr>
              <a:buSzPct val="100000"/>
              <a:buChar char="•"/>
            </a:pPr>
            <a:r>
              <a:rPr i="1" lang="en-US"/>
              <a:t>A</a:t>
            </a:r>
            <a:r>
              <a:rPr lang="en-US"/>
              <a:t> – set of protected attributes</a:t>
            </a:r>
            <a:endParaRPr/>
          </a:p>
          <a:p>
            <a:pPr indent="-175260" lvl="0" marL="228600" rtl="0" algn="l">
              <a:lnSpc>
                <a:spcPct val="90000"/>
              </a:lnSpc>
              <a:spcBef>
                <a:spcPts val="1000"/>
              </a:spcBef>
              <a:spcAft>
                <a:spcPts val="0"/>
              </a:spcAft>
              <a:buClr>
                <a:schemeClr val="dk1"/>
              </a:buClr>
              <a:buSzPct val="100000"/>
              <a:buChar char="•"/>
            </a:pPr>
            <a:r>
              <a:rPr i="1" lang="en-US"/>
              <a:t>X </a:t>
            </a:r>
            <a:r>
              <a:rPr lang="en-US"/>
              <a:t>– all other observable attributes </a:t>
            </a:r>
            <a:endParaRPr/>
          </a:p>
          <a:p>
            <a:pPr indent="-175260" lvl="0" marL="228600" rtl="0" algn="l">
              <a:lnSpc>
                <a:spcPct val="90000"/>
              </a:lnSpc>
              <a:spcBef>
                <a:spcPts val="1000"/>
              </a:spcBef>
              <a:spcAft>
                <a:spcPts val="0"/>
              </a:spcAft>
              <a:buClr>
                <a:schemeClr val="dk1"/>
              </a:buClr>
              <a:buSzPct val="100000"/>
              <a:buChar char="•"/>
            </a:pPr>
            <a:r>
              <a:rPr i="1" lang="en-US"/>
              <a:t>U</a:t>
            </a:r>
            <a:r>
              <a:rPr lang="en-US"/>
              <a:t> – set of latent attributes not observed</a:t>
            </a:r>
            <a:endParaRPr/>
          </a:p>
          <a:p>
            <a:pPr indent="-175260" lvl="0" marL="228600" rtl="0" algn="l">
              <a:lnSpc>
                <a:spcPct val="90000"/>
              </a:lnSpc>
              <a:spcBef>
                <a:spcPts val="1000"/>
              </a:spcBef>
              <a:spcAft>
                <a:spcPts val="0"/>
              </a:spcAft>
              <a:buClr>
                <a:schemeClr val="dk1"/>
              </a:buClr>
              <a:buSzPct val="100000"/>
              <a:buChar char="•"/>
            </a:pPr>
            <a:r>
              <a:rPr i="1" lang="en-US"/>
              <a:t>Y </a:t>
            </a:r>
            <a:r>
              <a:rPr lang="en-US"/>
              <a:t>– outcome to be predicted</a:t>
            </a:r>
            <a:endParaRPr/>
          </a:p>
          <a:p>
            <a:pPr indent="-175260" lvl="0" marL="228600" rtl="0" algn="l">
              <a:lnSpc>
                <a:spcPct val="90000"/>
              </a:lnSpc>
              <a:spcBef>
                <a:spcPts val="1000"/>
              </a:spcBef>
              <a:spcAft>
                <a:spcPts val="0"/>
              </a:spcAft>
              <a:buClr>
                <a:schemeClr val="dk1"/>
              </a:buClr>
              <a:buSzPct val="100000"/>
              <a:buChar char="•"/>
            </a:pPr>
            <a:r>
              <a:rPr lang="en-US"/>
              <a:t>Ŷ – predictor, dependent on A, X, U.</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Definition of Counterfactual Fairness</a:t>
            </a:r>
            <a:endParaRPr/>
          </a:p>
        </p:txBody>
      </p:sp>
      <p:sp>
        <p:nvSpPr>
          <p:cNvPr id="488" name="Google Shape;488;p42"/>
          <p:cNvSpPr txBox="1"/>
          <p:nvPr>
            <p:ph idx="1" type="body"/>
          </p:nvPr>
        </p:nvSpPr>
        <p:spPr>
          <a:xfrm>
            <a:off x="838200" y="3005959"/>
            <a:ext cx="10975428" cy="317100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To be fair, </a:t>
            </a:r>
            <a:r>
              <a:rPr i="1" lang="en-US"/>
              <a:t>A</a:t>
            </a:r>
            <a:r>
              <a:rPr lang="en-US"/>
              <a:t> should not be a cause of Ŷ.</a:t>
            </a:r>
            <a:endParaRPr/>
          </a:p>
          <a:p>
            <a:pPr indent="-228600" lvl="0" marL="228600" rtl="0" algn="l">
              <a:lnSpc>
                <a:spcPct val="90000"/>
              </a:lnSpc>
              <a:spcBef>
                <a:spcPts val="1000"/>
              </a:spcBef>
              <a:spcAft>
                <a:spcPts val="0"/>
              </a:spcAft>
              <a:buClr>
                <a:schemeClr val="dk1"/>
              </a:buClr>
              <a:buSzPts val="2800"/>
              <a:buChar char="•"/>
            </a:pPr>
            <a:r>
              <a:rPr lang="en-US"/>
              <a:t>Changing </a:t>
            </a:r>
            <a:r>
              <a:rPr i="1" lang="en-US"/>
              <a:t>A</a:t>
            </a:r>
            <a:r>
              <a:rPr lang="en-US"/>
              <a:t> while holding things not dependent on </a:t>
            </a:r>
            <a:r>
              <a:rPr i="1" lang="en-US"/>
              <a:t>A</a:t>
            </a:r>
            <a:r>
              <a:rPr lang="en-US"/>
              <a:t> will not change Ŷ.</a:t>
            </a:r>
            <a:endParaRPr/>
          </a:p>
          <a:p>
            <a:pPr indent="-228600" lvl="0" marL="228600" rtl="0" algn="l">
              <a:lnSpc>
                <a:spcPct val="90000"/>
              </a:lnSpc>
              <a:spcBef>
                <a:spcPts val="1000"/>
              </a:spcBef>
              <a:spcAft>
                <a:spcPts val="0"/>
              </a:spcAft>
              <a:buClr>
                <a:schemeClr val="dk1"/>
              </a:buClr>
              <a:buSzPts val="2800"/>
              <a:buChar char="•"/>
            </a:pPr>
            <a:r>
              <a:rPr lang="en-US"/>
              <a:t>Individual or Group?</a:t>
            </a:r>
            <a:endParaRPr/>
          </a:p>
          <a:p>
            <a:pPr indent="-228600" lvl="0" marL="228600" rtl="0" algn="l">
              <a:lnSpc>
                <a:spcPct val="90000"/>
              </a:lnSpc>
              <a:spcBef>
                <a:spcPts val="1000"/>
              </a:spcBef>
              <a:spcAft>
                <a:spcPts val="0"/>
              </a:spcAft>
              <a:buClr>
                <a:schemeClr val="dk1"/>
              </a:buClr>
              <a:buSzPts val="2800"/>
              <a:buChar char="•"/>
            </a:pPr>
            <a:r>
              <a:rPr lang="en-US"/>
              <a:t>If Ŷ is a function of                                         , then IF exists when two individuals with the same W are treated the same way. </a:t>
            </a:r>
            <a:endParaRPr/>
          </a:p>
        </p:txBody>
      </p:sp>
      <p:pic>
        <p:nvPicPr>
          <p:cNvPr id="489" name="Google Shape;489;p42"/>
          <p:cNvPicPr preferRelativeResize="0"/>
          <p:nvPr/>
        </p:nvPicPr>
        <p:blipFill rotWithShape="1">
          <a:blip r:embed="rId3">
            <a:alphaModFix/>
          </a:blip>
          <a:srcRect b="0" l="0" r="0" t="0"/>
          <a:stretch/>
        </p:blipFill>
        <p:spPr>
          <a:xfrm>
            <a:off x="1510563" y="1462689"/>
            <a:ext cx="9170874" cy="1364594"/>
          </a:xfrm>
          <a:prstGeom prst="rect">
            <a:avLst/>
          </a:prstGeom>
          <a:noFill/>
          <a:ln>
            <a:noFill/>
          </a:ln>
        </p:spPr>
      </p:pic>
      <p:pic>
        <p:nvPicPr>
          <p:cNvPr id="490" name="Google Shape;490;p42"/>
          <p:cNvPicPr preferRelativeResize="0"/>
          <p:nvPr/>
        </p:nvPicPr>
        <p:blipFill rotWithShape="1">
          <a:blip r:embed="rId4">
            <a:alphaModFix/>
          </a:blip>
          <a:srcRect b="0" l="0" r="0" t="0"/>
          <a:stretch/>
        </p:blipFill>
        <p:spPr>
          <a:xfrm>
            <a:off x="3970284" y="4547860"/>
            <a:ext cx="3200400" cy="368300"/>
          </a:xfrm>
          <a:prstGeom prst="rect">
            <a:avLst/>
          </a:prstGeom>
          <a:noFill/>
          <a:ln>
            <a:noFill/>
          </a:ln>
        </p:spPr>
      </p:pic>
      <p:sp>
        <p:nvSpPr>
          <p:cNvPr id="491" name="Google Shape;491;p42"/>
          <p:cNvSpPr/>
          <p:nvPr/>
        </p:nvSpPr>
        <p:spPr>
          <a:xfrm>
            <a:off x="838200" y="4457700"/>
            <a:ext cx="10363200" cy="102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2" name="Google Shape;492;p42"/>
          <p:cNvSpPr txBox="1"/>
          <p:nvPr>
            <p:ph idx="1" type="body"/>
          </p:nvPr>
        </p:nvSpPr>
        <p:spPr>
          <a:xfrm>
            <a:off x="7438500" y="4209300"/>
            <a:ext cx="4631100" cy="1867500"/>
          </a:xfrm>
          <a:prstGeom prst="rect">
            <a:avLst/>
          </a:pr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rmAutofit fontScale="70000" lnSpcReduction="10000"/>
          </a:bodyPr>
          <a:lstStyle/>
          <a:p>
            <a:pPr indent="-175260" lvl="0" marL="228600" rtl="0" algn="l">
              <a:lnSpc>
                <a:spcPct val="90000"/>
              </a:lnSpc>
              <a:spcBef>
                <a:spcPts val="0"/>
              </a:spcBef>
              <a:spcAft>
                <a:spcPts val="0"/>
              </a:spcAft>
              <a:buClr>
                <a:schemeClr val="dk1"/>
              </a:buClr>
              <a:buSzPct val="100000"/>
              <a:buChar char="•"/>
            </a:pPr>
            <a:r>
              <a:rPr i="1" lang="en-US"/>
              <a:t>A</a:t>
            </a:r>
            <a:r>
              <a:rPr lang="en-US"/>
              <a:t> – set of protected attributes</a:t>
            </a:r>
            <a:endParaRPr/>
          </a:p>
          <a:p>
            <a:pPr indent="-175260" lvl="0" marL="228600" rtl="0" algn="l">
              <a:lnSpc>
                <a:spcPct val="90000"/>
              </a:lnSpc>
              <a:spcBef>
                <a:spcPts val="1000"/>
              </a:spcBef>
              <a:spcAft>
                <a:spcPts val="0"/>
              </a:spcAft>
              <a:buClr>
                <a:schemeClr val="dk1"/>
              </a:buClr>
              <a:buSzPct val="100000"/>
              <a:buChar char="•"/>
            </a:pPr>
            <a:r>
              <a:rPr i="1" lang="en-US"/>
              <a:t>X </a:t>
            </a:r>
            <a:r>
              <a:rPr lang="en-US"/>
              <a:t>– all other observable attributes </a:t>
            </a:r>
            <a:endParaRPr/>
          </a:p>
          <a:p>
            <a:pPr indent="-175260" lvl="0" marL="228600" rtl="0" algn="l">
              <a:lnSpc>
                <a:spcPct val="90000"/>
              </a:lnSpc>
              <a:spcBef>
                <a:spcPts val="1000"/>
              </a:spcBef>
              <a:spcAft>
                <a:spcPts val="0"/>
              </a:spcAft>
              <a:buClr>
                <a:schemeClr val="dk1"/>
              </a:buClr>
              <a:buSzPct val="100000"/>
              <a:buChar char="•"/>
            </a:pPr>
            <a:r>
              <a:rPr i="1" lang="en-US"/>
              <a:t>U</a:t>
            </a:r>
            <a:r>
              <a:rPr lang="en-US"/>
              <a:t> – set of latent attributes not observed</a:t>
            </a:r>
            <a:endParaRPr/>
          </a:p>
          <a:p>
            <a:pPr indent="-175260" lvl="0" marL="228600" rtl="0" algn="l">
              <a:lnSpc>
                <a:spcPct val="90000"/>
              </a:lnSpc>
              <a:spcBef>
                <a:spcPts val="1000"/>
              </a:spcBef>
              <a:spcAft>
                <a:spcPts val="0"/>
              </a:spcAft>
              <a:buClr>
                <a:schemeClr val="dk1"/>
              </a:buClr>
              <a:buSzPct val="100000"/>
              <a:buChar char="•"/>
            </a:pPr>
            <a:r>
              <a:rPr i="1" lang="en-US"/>
              <a:t>Y </a:t>
            </a:r>
            <a:r>
              <a:rPr lang="en-US"/>
              <a:t>– outcome to be predicted</a:t>
            </a:r>
            <a:endParaRPr/>
          </a:p>
          <a:p>
            <a:pPr indent="-175260" lvl="0" marL="228600" rtl="0" algn="l">
              <a:lnSpc>
                <a:spcPct val="90000"/>
              </a:lnSpc>
              <a:spcBef>
                <a:spcPts val="1000"/>
              </a:spcBef>
              <a:spcAft>
                <a:spcPts val="0"/>
              </a:spcAft>
              <a:buClr>
                <a:schemeClr val="dk1"/>
              </a:buClr>
              <a:buSzPct val="100000"/>
              <a:buChar char="•"/>
            </a:pPr>
            <a:r>
              <a:rPr lang="en-US"/>
              <a:t>Ŷ – predictor, dependent on A, X, 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9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Notation</a:t>
            </a:r>
            <a:endParaRPr/>
          </a:p>
        </p:txBody>
      </p:sp>
      <p:sp>
        <p:nvSpPr>
          <p:cNvPr id="120" name="Google Shape;120;p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i="1" lang="en-US"/>
              <a:t>A</a:t>
            </a:r>
            <a:r>
              <a:rPr lang="en-US"/>
              <a:t> – set of protected attributes</a:t>
            </a:r>
            <a:endParaRPr/>
          </a:p>
          <a:p>
            <a:pPr indent="-228600" lvl="0" marL="228600" rtl="0" algn="l">
              <a:lnSpc>
                <a:spcPct val="90000"/>
              </a:lnSpc>
              <a:spcBef>
                <a:spcPts val="1000"/>
              </a:spcBef>
              <a:spcAft>
                <a:spcPts val="0"/>
              </a:spcAft>
              <a:buClr>
                <a:schemeClr val="dk1"/>
              </a:buClr>
              <a:buSzPts val="2800"/>
              <a:buChar char="•"/>
            </a:pPr>
            <a:r>
              <a:rPr i="1" lang="en-US"/>
              <a:t>X </a:t>
            </a:r>
            <a:r>
              <a:rPr lang="en-US"/>
              <a:t>– all other observable attributes </a:t>
            </a:r>
            <a:endParaRPr/>
          </a:p>
          <a:p>
            <a:pPr indent="-228600" lvl="0" marL="228600" rtl="0" algn="l">
              <a:lnSpc>
                <a:spcPct val="90000"/>
              </a:lnSpc>
              <a:spcBef>
                <a:spcPts val="1000"/>
              </a:spcBef>
              <a:spcAft>
                <a:spcPts val="0"/>
              </a:spcAft>
              <a:buClr>
                <a:schemeClr val="dk1"/>
              </a:buClr>
              <a:buSzPts val="2800"/>
              <a:buChar char="•"/>
            </a:pPr>
            <a:r>
              <a:rPr i="1" lang="en-US"/>
              <a:t>U</a:t>
            </a:r>
            <a:r>
              <a:rPr lang="en-US"/>
              <a:t> – set of latent attributes not observed</a:t>
            </a:r>
            <a:endParaRPr/>
          </a:p>
          <a:p>
            <a:pPr indent="-228600" lvl="0" marL="228600" rtl="0" algn="l">
              <a:lnSpc>
                <a:spcPct val="90000"/>
              </a:lnSpc>
              <a:spcBef>
                <a:spcPts val="1000"/>
              </a:spcBef>
              <a:spcAft>
                <a:spcPts val="0"/>
              </a:spcAft>
              <a:buClr>
                <a:schemeClr val="dk1"/>
              </a:buClr>
              <a:buSzPts val="2800"/>
              <a:buChar char="•"/>
            </a:pPr>
            <a:r>
              <a:rPr i="1" lang="en-US"/>
              <a:t>Y </a:t>
            </a:r>
            <a:r>
              <a:rPr lang="en-US"/>
              <a:t>– outcome to be predicted</a:t>
            </a:r>
            <a:endParaRPr/>
          </a:p>
          <a:p>
            <a:pPr indent="-228600" lvl="0" marL="228600" rtl="0" algn="l">
              <a:lnSpc>
                <a:spcPct val="90000"/>
              </a:lnSpc>
              <a:spcBef>
                <a:spcPts val="1000"/>
              </a:spcBef>
              <a:spcAft>
                <a:spcPts val="0"/>
              </a:spcAft>
              <a:buClr>
                <a:schemeClr val="dk1"/>
              </a:buClr>
              <a:buSzPts val="2800"/>
              <a:buChar char="•"/>
            </a:pPr>
            <a:r>
              <a:rPr lang="en-US"/>
              <a:t>Ŷ – predictor, dependent on A, X, U.</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3"/>
          <p:cNvSpPr txBox="1"/>
          <p:nvPr>
            <p:ph type="title"/>
          </p:nvPr>
        </p:nvSpPr>
        <p:spPr>
          <a:xfrm>
            <a:off x="838200" y="-5778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Implementing Counterfactual Fairness</a:t>
            </a:r>
            <a:endParaRPr/>
          </a:p>
        </p:txBody>
      </p:sp>
      <p:pic>
        <p:nvPicPr>
          <p:cNvPr id="499" name="Google Shape;499;p43"/>
          <p:cNvPicPr preferRelativeResize="0"/>
          <p:nvPr/>
        </p:nvPicPr>
        <p:blipFill rotWithShape="1">
          <a:blip r:embed="rId3">
            <a:alphaModFix/>
          </a:blip>
          <a:srcRect b="0" l="0" r="0" t="0"/>
          <a:stretch/>
        </p:blipFill>
        <p:spPr>
          <a:xfrm>
            <a:off x="152400" y="1824200"/>
            <a:ext cx="11887200" cy="2565400"/>
          </a:xfrm>
          <a:prstGeom prst="rect">
            <a:avLst/>
          </a:prstGeom>
          <a:noFill/>
          <a:ln>
            <a:noFill/>
          </a:ln>
        </p:spPr>
      </p:pic>
      <p:sp>
        <p:nvSpPr>
          <p:cNvPr id="500" name="Google Shape;500;p43"/>
          <p:cNvSpPr txBox="1"/>
          <p:nvPr/>
        </p:nvSpPr>
        <p:spPr>
          <a:xfrm>
            <a:off x="2537460" y="1495270"/>
            <a:ext cx="90146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Dataset</a:t>
            </a:r>
            <a:endParaRPr b="0" i="0" sz="1400" u="none" cap="none" strike="noStrike">
              <a:solidFill>
                <a:srgbClr val="000000"/>
              </a:solidFill>
              <a:latin typeface="Arial"/>
              <a:ea typeface="Arial"/>
              <a:cs typeface="Arial"/>
              <a:sym typeface="Arial"/>
            </a:endParaRPr>
          </a:p>
        </p:txBody>
      </p:sp>
      <p:sp>
        <p:nvSpPr>
          <p:cNvPr id="501" name="Google Shape;501;p43"/>
          <p:cNvSpPr txBox="1"/>
          <p:nvPr/>
        </p:nvSpPr>
        <p:spPr>
          <a:xfrm>
            <a:off x="5039125" y="1491778"/>
            <a:ext cx="145584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Causal Model</a:t>
            </a:r>
            <a:endParaRPr b="0" i="0" sz="1400" u="none" cap="none" strike="noStrike">
              <a:solidFill>
                <a:srgbClr val="000000"/>
              </a:solidFill>
              <a:latin typeface="Arial"/>
              <a:ea typeface="Arial"/>
              <a:cs typeface="Arial"/>
              <a:sym typeface="Arial"/>
            </a:endParaRPr>
          </a:p>
        </p:txBody>
      </p:sp>
      <p:cxnSp>
        <p:nvCxnSpPr>
          <p:cNvPr id="502" name="Google Shape;502;p43"/>
          <p:cNvCxnSpPr>
            <a:stCxn id="501" idx="1"/>
          </p:cNvCxnSpPr>
          <p:nvPr/>
        </p:nvCxnSpPr>
        <p:spPr>
          <a:xfrm flipH="1">
            <a:off x="4606225" y="1676444"/>
            <a:ext cx="432900" cy="230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03" name="Google Shape;503;p43"/>
          <p:cNvCxnSpPr>
            <a:stCxn id="500" idx="3"/>
          </p:cNvCxnSpPr>
          <p:nvPr/>
        </p:nvCxnSpPr>
        <p:spPr>
          <a:xfrm>
            <a:off x="3438925" y="1679936"/>
            <a:ext cx="698700" cy="226800"/>
          </a:xfrm>
          <a:prstGeom prst="straightConnector1">
            <a:avLst/>
          </a:prstGeom>
          <a:noFill/>
          <a:ln cap="flat" cmpd="sng" w="9525">
            <a:solidFill>
              <a:schemeClr val="accent1"/>
            </a:solidFill>
            <a:prstDash val="solid"/>
            <a:miter lim="800000"/>
            <a:headEnd len="sm" w="sm" type="none"/>
            <a:tailEnd len="med" w="med" type="triangle"/>
          </a:ln>
        </p:spPr>
      </p:cxnSp>
      <p:sp>
        <p:nvSpPr>
          <p:cNvPr id="504" name="Google Shape;504;p43"/>
          <p:cNvSpPr txBox="1"/>
          <p:nvPr>
            <p:ph idx="1" type="body"/>
          </p:nvPr>
        </p:nvSpPr>
        <p:spPr>
          <a:xfrm>
            <a:off x="152400" y="4924269"/>
            <a:ext cx="11201400" cy="199276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Given observables, A U X, extracts latent sources.</a:t>
            </a:r>
            <a:endParaRPr/>
          </a:p>
          <a:p>
            <a:pPr indent="-228600" lvl="0" marL="228600" rtl="0" algn="l">
              <a:lnSpc>
                <a:spcPct val="90000"/>
              </a:lnSpc>
              <a:spcBef>
                <a:spcPts val="1000"/>
              </a:spcBef>
              <a:spcAft>
                <a:spcPts val="0"/>
              </a:spcAft>
              <a:buClr>
                <a:schemeClr val="dk1"/>
              </a:buClr>
              <a:buSzPts val="2800"/>
              <a:buChar char="•"/>
            </a:pPr>
            <a:r>
              <a:rPr lang="en-US"/>
              <a:t>Counterfactual assumptions must underlie all approaches that claim to extract the sources of variation of the data as "fair" latent components.</a:t>
            </a:r>
            <a:endParaRPr/>
          </a:p>
        </p:txBody>
      </p:sp>
      <p:pic>
        <p:nvPicPr>
          <p:cNvPr id="505" name="Google Shape;505;p43"/>
          <p:cNvPicPr preferRelativeResize="0"/>
          <p:nvPr/>
        </p:nvPicPr>
        <p:blipFill rotWithShape="1">
          <a:blip r:embed="rId4">
            <a:alphaModFix/>
          </a:blip>
          <a:srcRect b="0" l="0" r="0" t="0"/>
          <a:stretch/>
        </p:blipFill>
        <p:spPr>
          <a:xfrm>
            <a:off x="340360" y="1062038"/>
            <a:ext cx="2197100" cy="571500"/>
          </a:xfrm>
          <a:prstGeom prst="rect">
            <a:avLst/>
          </a:prstGeom>
          <a:noFill/>
          <a:ln>
            <a:noFill/>
          </a:ln>
        </p:spPr>
      </p:pic>
      <p:pic>
        <p:nvPicPr>
          <p:cNvPr id="506" name="Google Shape;506;p43"/>
          <p:cNvPicPr preferRelativeResize="0"/>
          <p:nvPr/>
        </p:nvPicPr>
        <p:blipFill rotWithShape="1">
          <a:blip r:embed="rId5">
            <a:alphaModFix/>
          </a:blip>
          <a:srcRect b="0" l="0" r="0" t="0"/>
          <a:stretch/>
        </p:blipFill>
        <p:spPr>
          <a:xfrm>
            <a:off x="340360" y="4383885"/>
            <a:ext cx="3543300" cy="546100"/>
          </a:xfrm>
          <a:prstGeom prst="rect">
            <a:avLst/>
          </a:prstGeom>
          <a:noFill/>
          <a:ln>
            <a:noFill/>
          </a:ln>
        </p:spPr>
      </p:pic>
      <p:sp>
        <p:nvSpPr>
          <p:cNvPr id="507" name="Google Shape;507;p43"/>
          <p:cNvSpPr txBox="1"/>
          <p:nvPr>
            <p:ph idx="1" type="body"/>
          </p:nvPr>
        </p:nvSpPr>
        <p:spPr>
          <a:xfrm>
            <a:off x="7438975" y="3111975"/>
            <a:ext cx="4631100" cy="1867500"/>
          </a:xfrm>
          <a:prstGeom prst="rect">
            <a:avLst/>
          </a:pr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rmAutofit fontScale="70000" lnSpcReduction="10000"/>
          </a:bodyPr>
          <a:lstStyle/>
          <a:p>
            <a:pPr indent="-175260" lvl="0" marL="228600" rtl="0" algn="l">
              <a:lnSpc>
                <a:spcPct val="90000"/>
              </a:lnSpc>
              <a:spcBef>
                <a:spcPts val="0"/>
              </a:spcBef>
              <a:spcAft>
                <a:spcPts val="0"/>
              </a:spcAft>
              <a:buClr>
                <a:schemeClr val="dk1"/>
              </a:buClr>
              <a:buSzPct val="100000"/>
              <a:buChar char="•"/>
            </a:pPr>
            <a:r>
              <a:rPr i="1" lang="en-US"/>
              <a:t>A</a:t>
            </a:r>
            <a:r>
              <a:rPr lang="en-US"/>
              <a:t> – set of protected attributes</a:t>
            </a:r>
            <a:endParaRPr/>
          </a:p>
          <a:p>
            <a:pPr indent="-175260" lvl="0" marL="228600" rtl="0" algn="l">
              <a:lnSpc>
                <a:spcPct val="90000"/>
              </a:lnSpc>
              <a:spcBef>
                <a:spcPts val="1000"/>
              </a:spcBef>
              <a:spcAft>
                <a:spcPts val="0"/>
              </a:spcAft>
              <a:buClr>
                <a:schemeClr val="dk1"/>
              </a:buClr>
              <a:buSzPct val="100000"/>
              <a:buChar char="•"/>
            </a:pPr>
            <a:r>
              <a:rPr i="1" lang="en-US"/>
              <a:t>X </a:t>
            </a:r>
            <a:r>
              <a:rPr lang="en-US"/>
              <a:t>– all other observable attributes </a:t>
            </a:r>
            <a:endParaRPr/>
          </a:p>
          <a:p>
            <a:pPr indent="-175260" lvl="0" marL="228600" rtl="0" algn="l">
              <a:lnSpc>
                <a:spcPct val="90000"/>
              </a:lnSpc>
              <a:spcBef>
                <a:spcPts val="1000"/>
              </a:spcBef>
              <a:spcAft>
                <a:spcPts val="0"/>
              </a:spcAft>
              <a:buClr>
                <a:schemeClr val="dk1"/>
              </a:buClr>
              <a:buSzPct val="100000"/>
              <a:buChar char="•"/>
            </a:pPr>
            <a:r>
              <a:rPr i="1" lang="en-US"/>
              <a:t>U</a:t>
            </a:r>
            <a:r>
              <a:rPr lang="en-US"/>
              <a:t> – set of latent attributes not observed</a:t>
            </a:r>
            <a:endParaRPr/>
          </a:p>
          <a:p>
            <a:pPr indent="-175260" lvl="0" marL="228600" rtl="0" algn="l">
              <a:lnSpc>
                <a:spcPct val="90000"/>
              </a:lnSpc>
              <a:spcBef>
                <a:spcPts val="1000"/>
              </a:spcBef>
              <a:spcAft>
                <a:spcPts val="0"/>
              </a:spcAft>
              <a:buClr>
                <a:schemeClr val="dk1"/>
              </a:buClr>
              <a:buSzPct val="100000"/>
              <a:buChar char="•"/>
            </a:pPr>
            <a:r>
              <a:rPr i="1" lang="en-US"/>
              <a:t>Y </a:t>
            </a:r>
            <a:r>
              <a:rPr lang="en-US"/>
              <a:t>– outcome to be predicted</a:t>
            </a:r>
            <a:endParaRPr/>
          </a:p>
          <a:p>
            <a:pPr indent="-175260" lvl="0" marL="228600" rtl="0" algn="l">
              <a:lnSpc>
                <a:spcPct val="90000"/>
              </a:lnSpc>
              <a:spcBef>
                <a:spcPts val="1000"/>
              </a:spcBef>
              <a:spcAft>
                <a:spcPts val="0"/>
              </a:spcAft>
              <a:buClr>
                <a:schemeClr val="dk1"/>
              </a:buClr>
              <a:buSzPct val="100000"/>
              <a:buChar char="•"/>
            </a:pPr>
            <a:r>
              <a:rPr lang="en-US"/>
              <a:t>Ŷ – predictor, dependent on A, X, U.</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Interpretation</a:t>
            </a:r>
            <a:endParaRPr/>
          </a:p>
        </p:txBody>
      </p:sp>
      <p:sp>
        <p:nvSpPr>
          <p:cNvPr id="513" name="Google Shape;513;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Extract causes of Y which are not mediators between A and Y.</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Find the “best approximation” to Y within the space of functions that exclude such mediators.</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Even if Y is “unfair,” (A is a cause of it), by construction the predictor will be fair.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Workflow</a:t>
            </a:r>
            <a:endParaRPr/>
          </a:p>
        </p:txBody>
      </p:sp>
      <p:sp>
        <p:nvSpPr>
          <p:cNvPr id="519" name="Google Shape;519;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Regardless of what machine learning algorithm you’re using, </a:t>
            </a:r>
            <a:r>
              <a:rPr lang="en-US" u="sng"/>
              <a:t>work with a domain expert</a:t>
            </a:r>
            <a:r>
              <a:rPr lang="en-US"/>
              <a:t> to estimate a causal model of your data.</a:t>
            </a:r>
            <a:endParaRPr/>
          </a:p>
          <a:p>
            <a:pPr indent="-228600" lvl="1" marL="685800" rtl="0" algn="l">
              <a:lnSpc>
                <a:spcPct val="90000"/>
              </a:lnSpc>
              <a:spcBef>
                <a:spcPts val="500"/>
              </a:spcBef>
              <a:spcAft>
                <a:spcPts val="0"/>
              </a:spcAft>
              <a:buClr>
                <a:schemeClr val="dk1"/>
              </a:buClr>
              <a:buSzPts val="2400"/>
              <a:buChar char="•"/>
            </a:pPr>
            <a:r>
              <a:rPr lang="en-US"/>
              <a:t>Model of the world, not the software.</a:t>
            </a:r>
            <a:endParaRPr/>
          </a:p>
          <a:p>
            <a:pPr indent="-228600" lvl="0" marL="228600" rtl="0" algn="l">
              <a:lnSpc>
                <a:spcPct val="90000"/>
              </a:lnSpc>
              <a:spcBef>
                <a:spcPts val="1000"/>
              </a:spcBef>
              <a:spcAft>
                <a:spcPts val="0"/>
              </a:spcAft>
              <a:buClr>
                <a:schemeClr val="dk1"/>
              </a:buClr>
              <a:buSzPts val="2800"/>
              <a:buChar char="•"/>
            </a:pPr>
            <a:r>
              <a:rPr lang="en-US"/>
              <a:t>Choose any machine learning algorithm of interest that takes your observed and unobserved variables.</a:t>
            </a:r>
            <a:endParaRPr/>
          </a:p>
          <a:p>
            <a:pPr indent="-228600" lvl="1" marL="685800" rtl="0" algn="l">
              <a:lnSpc>
                <a:spcPct val="90000"/>
              </a:lnSpc>
              <a:spcBef>
                <a:spcPts val="500"/>
              </a:spcBef>
              <a:spcAft>
                <a:spcPts val="0"/>
              </a:spcAft>
              <a:buClr>
                <a:schemeClr val="dk1"/>
              </a:buClr>
              <a:buSzPts val="2400"/>
              <a:buChar char="•"/>
            </a:pPr>
            <a:r>
              <a:rPr lang="en-US"/>
              <a:t>Select a set of variables based on which sets respect counterfactual fairness. </a:t>
            </a:r>
            <a:endParaRPr/>
          </a:p>
          <a:p>
            <a:pPr indent="-228600" lvl="1" marL="685800" rtl="0" algn="l">
              <a:lnSpc>
                <a:spcPct val="90000"/>
              </a:lnSpc>
              <a:spcBef>
                <a:spcPts val="500"/>
              </a:spcBef>
              <a:spcAft>
                <a:spcPts val="0"/>
              </a:spcAft>
              <a:buClr>
                <a:schemeClr val="dk1"/>
              </a:buClr>
              <a:buSzPts val="2400"/>
              <a:buChar char="•"/>
            </a:pPr>
            <a:r>
              <a:rPr lang="en-US"/>
              <a:t>If necessary, infer unobserved variables.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Designing </a:t>
            </a:r>
            <a:r>
              <a:rPr i="1" lang="en-US"/>
              <a:t>M</a:t>
            </a:r>
            <a:endParaRPr/>
          </a:p>
        </p:txBody>
      </p:sp>
      <p:sp>
        <p:nvSpPr>
          <p:cNvPr id="526" name="Google Shape;526;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FairLearning requires a model </a:t>
            </a:r>
            <a:r>
              <a:rPr i="1" lang="en-US"/>
              <a:t>M,</a:t>
            </a:r>
            <a:r>
              <a:rPr lang="en-US"/>
              <a:t> but how to build?</a:t>
            </a:r>
            <a:endParaRPr/>
          </a:p>
          <a:p>
            <a:pPr indent="-228600" lvl="0" marL="228600" rtl="0" algn="l">
              <a:lnSpc>
                <a:spcPct val="90000"/>
              </a:lnSpc>
              <a:spcBef>
                <a:spcPts val="1000"/>
              </a:spcBef>
              <a:spcAft>
                <a:spcPts val="0"/>
              </a:spcAft>
              <a:buClr>
                <a:schemeClr val="dk1"/>
              </a:buClr>
              <a:buSzPts val="2800"/>
              <a:buChar char="•"/>
            </a:pPr>
            <a:r>
              <a:rPr lang="en-US"/>
              <a:t>Three levels:</a:t>
            </a:r>
            <a:endParaRPr/>
          </a:p>
          <a:p>
            <a:pPr indent="-457200" lvl="1" marL="914400" rtl="0" algn="l">
              <a:lnSpc>
                <a:spcPct val="90000"/>
              </a:lnSpc>
              <a:spcBef>
                <a:spcPts val="500"/>
              </a:spcBef>
              <a:spcAft>
                <a:spcPts val="0"/>
              </a:spcAft>
              <a:buClr>
                <a:schemeClr val="dk1"/>
              </a:buClr>
              <a:buSzPts val="2400"/>
              <a:buFont typeface="Calibri"/>
              <a:buAutoNum type="arabicPeriod"/>
            </a:pPr>
            <a:r>
              <a:rPr lang="en-US"/>
              <a:t>Build Ŷ using only the observable non-descendants of A.</a:t>
            </a:r>
            <a:br>
              <a:rPr lang="en-US"/>
            </a:br>
            <a:r>
              <a:rPr lang="en-US"/>
              <a:t>Reality: few variables not descendants of demographic factors.</a:t>
            </a:r>
            <a:endParaRPr/>
          </a:p>
          <a:p>
            <a:pPr indent="-457200" lvl="1" marL="914400" rtl="0" algn="l">
              <a:lnSpc>
                <a:spcPct val="90000"/>
              </a:lnSpc>
              <a:spcBef>
                <a:spcPts val="500"/>
              </a:spcBef>
              <a:spcAft>
                <a:spcPts val="0"/>
              </a:spcAft>
              <a:buClr>
                <a:schemeClr val="dk1"/>
              </a:buClr>
              <a:buSzPts val="2400"/>
              <a:buFont typeface="Calibri"/>
              <a:buAutoNum type="arabicPeriod"/>
            </a:pPr>
            <a:r>
              <a:rPr lang="en-US"/>
              <a:t>Create background latent variables that cause observable variables.</a:t>
            </a:r>
            <a:br>
              <a:rPr lang="en-US"/>
            </a:br>
            <a:r>
              <a:rPr lang="en-US"/>
              <a:t>Reality: requires domain knowledge, learning algorithms.</a:t>
            </a:r>
            <a:endParaRPr/>
          </a:p>
          <a:p>
            <a:pPr indent="-457200" lvl="1" marL="914400" rtl="0" algn="l">
              <a:lnSpc>
                <a:spcPct val="90000"/>
              </a:lnSpc>
              <a:spcBef>
                <a:spcPts val="500"/>
              </a:spcBef>
              <a:spcAft>
                <a:spcPts val="0"/>
              </a:spcAft>
              <a:buClr>
                <a:schemeClr val="dk1"/>
              </a:buClr>
              <a:buSzPts val="2400"/>
              <a:buFont typeface="Calibri"/>
              <a:buAutoNum type="arabicPeriod"/>
            </a:pPr>
            <a:r>
              <a:rPr lang="en-US"/>
              <a:t>Create a fully deterministic model with latent variables.</a:t>
            </a:r>
            <a:endParaRPr/>
          </a:p>
          <a:p>
            <a:pPr indent="-228600" lvl="2" marL="1143000" rtl="0" algn="l">
              <a:lnSpc>
                <a:spcPct val="90000"/>
              </a:lnSpc>
              <a:spcBef>
                <a:spcPts val="500"/>
              </a:spcBef>
              <a:spcAft>
                <a:spcPts val="0"/>
              </a:spcAft>
              <a:buClr>
                <a:schemeClr val="dk1"/>
              </a:buClr>
              <a:buSzPts val="2000"/>
              <a:buChar char="•"/>
            </a:pPr>
            <a:r>
              <a:rPr lang="en-US"/>
              <a:t>The distribution                           comes from </a:t>
            </a:r>
            <a:endParaRPr/>
          </a:p>
        </p:txBody>
      </p:sp>
      <p:pic>
        <p:nvPicPr>
          <p:cNvPr id="527" name="Google Shape;527;p46"/>
          <p:cNvPicPr preferRelativeResize="0"/>
          <p:nvPr/>
        </p:nvPicPr>
        <p:blipFill rotWithShape="1">
          <a:blip r:embed="rId3">
            <a:alphaModFix/>
          </a:blip>
          <a:srcRect b="0" l="0" r="0" t="0"/>
          <a:stretch/>
        </p:blipFill>
        <p:spPr>
          <a:xfrm>
            <a:off x="3770630" y="4602480"/>
            <a:ext cx="1473200" cy="419100"/>
          </a:xfrm>
          <a:prstGeom prst="rect">
            <a:avLst/>
          </a:prstGeom>
          <a:noFill/>
          <a:ln>
            <a:noFill/>
          </a:ln>
        </p:spPr>
      </p:pic>
      <p:pic>
        <p:nvPicPr>
          <p:cNvPr id="528" name="Google Shape;528;p46"/>
          <p:cNvPicPr preferRelativeResize="0"/>
          <p:nvPr/>
        </p:nvPicPr>
        <p:blipFill rotWithShape="1">
          <a:blip r:embed="rId4">
            <a:alphaModFix/>
          </a:blip>
          <a:srcRect b="0" l="0" r="0" t="0"/>
          <a:stretch/>
        </p:blipFill>
        <p:spPr>
          <a:xfrm>
            <a:off x="6570980" y="4634230"/>
            <a:ext cx="2044700" cy="355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Illustration: Law School Success</a:t>
            </a:r>
            <a:endParaRPr/>
          </a:p>
        </p:txBody>
      </p:sp>
      <p:sp>
        <p:nvSpPr>
          <p:cNvPr id="534" name="Google Shape;534;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Dataset: race, sex, </a:t>
            </a:r>
            <a:r>
              <a:rPr lang="en-US" u="sng"/>
              <a:t>LSAT</a:t>
            </a:r>
            <a:r>
              <a:rPr lang="en-US"/>
              <a:t>, pre-law school </a:t>
            </a:r>
            <a:r>
              <a:rPr lang="en-US" u="sng"/>
              <a:t>GPA,</a:t>
            </a:r>
            <a:r>
              <a:rPr lang="en-US"/>
              <a:t> first year GPA (</a:t>
            </a:r>
            <a:r>
              <a:rPr lang="en-US" u="sng"/>
              <a:t>FYA</a:t>
            </a:r>
            <a:r>
              <a:rPr lang="en-US"/>
              <a:t>)</a:t>
            </a:r>
            <a:endParaRPr/>
          </a:p>
          <a:p>
            <a:pPr indent="-228600" lvl="0" marL="228600" rtl="0" algn="l">
              <a:lnSpc>
                <a:spcPct val="90000"/>
              </a:lnSpc>
              <a:spcBef>
                <a:spcPts val="1000"/>
              </a:spcBef>
              <a:spcAft>
                <a:spcPts val="0"/>
              </a:spcAft>
              <a:buClr>
                <a:schemeClr val="dk1"/>
              </a:buClr>
              <a:buSzPts val="2800"/>
              <a:buChar char="•"/>
            </a:pPr>
            <a:r>
              <a:rPr lang="en-US"/>
              <a:t>Question: Which students will have a high FYA?</a:t>
            </a:r>
            <a:endParaRPr/>
          </a:p>
          <a:p>
            <a:pPr indent="-228600" lvl="0" marL="228600" rtl="0" algn="l">
              <a:lnSpc>
                <a:spcPct val="90000"/>
              </a:lnSpc>
              <a:spcBef>
                <a:spcPts val="1000"/>
              </a:spcBef>
              <a:spcAft>
                <a:spcPts val="0"/>
              </a:spcAft>
              <a:buClr>
                <a:schemeClr val="dk1"/>
              </a:buClr>
              <a:buSzPts val="2800"/>
              <a:buChar char="•"/>
            </a:pPr>
            <a:r>
              <a:rPr lang="en-US"/>
              <a:t>Goal: Predict FYI without using information about race and sex.</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How to use fair prediction?</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Designing M</a:t>
            </a:r>
            <a:endParaRPr/>
          </a:p>
        </p:txBody>
      </p:sp>
      <p:sp>
        <p:nvSpPr>
          <p:cNvPr id="540" name="Google Shape;540;p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Level 1 – impossible (SME believes all attributes are biased by race and sex).</a:t>
            </a:r>
            <a:endParaRPr/>
          </a:p>
          <a:p>
            <a:pPr indent="-228600" lvl="0" marL="228600" rtl="0" algn="l">
              <a:lnSpc>
                <a:spcPct val="90000"/>
              </a:lnSpc>
              <a:spcBef>
                <a:spcPts val="1000"/>
              </a:spcBef>
              <a:spcAft>
                <a:spcPts val="0"/>
              </a:spcAft>
              <a:buClr>
                <a:schemeClr val="dk1"/>
              </a:buClr>
              <a:buSzPts val="2800"/>
              <a:buChar char="•"/>
            </a:pPr>
            <a:r>
              <a:rPr lang="en-US"/>
              <a:t>Level 2 – postulate a student’s knowledge (K) affects GPA, LSAT, and FYA. </a:t>
            </a:r>
            <a:endParaRPr/>
          </a:p>
        </p:txBody>
      </p:sp>
      <p:pic>
        <p:nvPicPr>
          <p:cNvPr id="541" name="Google Shape;541;p48"/>
          <p:cNvPicPr preferRelativeResize="0"/>
          <p:nvPr/>
        </p:nvPicPr>
        <p:blipFill rotWithShape="1">
          <a:blip r:embed="rId3">
            <a:alphaModFix/>
          </a:blip>
          <a:srcRect b="0" l="0" r="0" t="0"/>
          <a:stretch/>
        </p:blipFill>
        <p:spPr>
          <a:xfrm>
            <a:off x="1783080" y="3312782"/>
            <a:ext cx="3423232" cy="2864181"/>
          </a:xfrm>
          <a:prstGeom prst="rect">
            <a:avLst/>
          </a:prstGeom>
          <a:noFill/>
          <a:ln>
            <a:noFill/>
          </a:ln>
        </p:spPr>
      </p:pic>
      <p:pic>
        <p:nvPicPr>
          <p:cNvPr id="542" name="Google Shape;542;p48"/>
          <p:cNvPicPr preferRelativeResize="0"/>
          <p:nvPr/>
        </p:nvPicPr>
        <p:blipFill rotWithShape="1">
          <a:blip r:embed="rId4">
            <a:alphaModFix/>
          </a:blip>
          <a:srcRect b="0" l="60188" r="0" t="0"/>
          <a:stretch/>
        </p:blipFill>
        <p:spPr>
          <a:xfrm>
            <a:off x="6398895" y="4558794"/>
            <a:ext cx="4853940" cy="836023"/>
          </a:xfrm>
          <a:prstGeom prst="rect">
            <a:avLst/>
          </a:prstGeom>
          <a:noFill/>
          <a:ln>
            <a:noFill/>
          </a:ln>
        </p:spPr>
      </p:pic>
      <p:pic>
        <p:nvPicPr>
          <p:cNvPr id="543" name="Google Shape;543;p48"/>
          <p:cNvPicPr preferRelativeResize="0"/>
          <p:nvPr/>
        </p:nvPicPr>
        <p:blipFill rotWithShape="1">
          <a:blip r:embed="rId4">
            <a:alphaModFix/>
          </a:blip>
          <a:srcRect b="0" l="0" r="44781" t="0"/>
          <a:stretch/>
        </p:blipFill>
        <p:spPr>
          <a:xfrm>
            <a:off x="5459730" y="3583282"/>
            <a:ext cx="6732270" cy="83602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Designing M (cont’d)</a:t>
            </a:r>
            <a:endParaRPr/>
          </a:p>
        </p:txBody>
      </p:sp>
      <p:sp>
        <p:nvSpPr>
          <p:cNvPr id="549" name="Google Shape;549;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Level 3 – fully deterministic model w/ latent variables.</a:t>
            </a:r>
            <a:endParaRPr/>
          </a:p>
        </p:txBody>
      </p:sp>
      <p:pic>
        <p:nvPicPr>
          <p:cNvPr id="550" name="Google Shape;550;p49"/>
          <p:cNvPicPr preferRelativeResize="0"/>
          <p:nvPr/>
        </p:nvPicPr>
        <p:blipFill rotWithShape="1">
          <a:blip r:embed="rId3">
            <a:alphaModFix/>
          </a:blip>
          <a:srcRect b="0" l="0" r="0" t="0"/>
          <a:stretch/>
        </p:blipFill>
        <p:spPr>
          <a:xfrm>
            <a:off x="322580" y="2681288"/>
            <a:ext cx="4750060" cy="3495675"/>
          </a:xfrm>
          <a:prstGeom prst="rect">
            <a:avLst/>
          </a:prstGeom>
          <a:noFill/>
          <a:ln>
            <a:noFill/>
          </a:ln>
        </p:spPr>
      </p:pic>
      <p:pic>
        <p:nvPicPr>
          <p:cNvPr id="551" name="Google Shape;551;p49"/>
          <p:cNvPicPr preferRelativeResize="0"/>
          <p:nvPr/>
        </p:nvPicPr>
        <p:blipFill rotWithShape="1">
          <a:blip r:embed="rId4">
            <a:alphaModFix/>
          </a:blip>
          <a:srcRect b="0" l="0" r="0" t="0"/>
          <a:stretch/>
        </p:blipFill>
        <p:spPr>
          <a:xfrm>
            <a:off x="5172408" y="2705894"/>
            <a:ext cx="6928152" cy="1694656"/>
          </a:xfrm>
          <a:prstGeom prst="rect">
            <a:avLst/>
          </a:prstGeom>
          <a:noFill/>
          <a:ln>
            <a:noFill/>
          </a:ln>
        </p:spPr>
      </p:pic>
      <p:sp>
        <p:nvSpPr>
          <p:cNvPr id="552" name="Google Shape;552;p49"/>
          <p:cNvSpPr txBox="1"/>
          <p:nvPr/>
        </p:nvSpPr>
        <p:spPr>
          <a:xfrm>
            <a:off x="5955031" y="4789170"/>
            <a:ext cx="55092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Estimate e</a:t>
            </a:r>
            <a:r>
              <a:rPr b="0" baseline="-25000" i="0" lang="en-US" sz="1800" u="none" cap="none" strike="noStrike">
                <a:solidFill>
                  <a:schemeClr val="dk1"/>
                </a:solidFill>
                <a:latin typeface="Calibri"/>
                <a:ea typeface="Calibri"/>
                <a:cs typeface="Calibri"/>
                <a:sym typeface="Calibri"/>
              </a:rPr>
              <a:t>G</a:t>
            </a:r>
            <a:r>
              <a:rPr b="0" i="0" lang="en-US" sz="1800" u="none" cap="none" strike="noStrike">
                <a:solidFill>
                  <a:schemeClr val="dk1"/>
                </a:solidFill>
                <a:latin typeface="Calibri"/>
                <a:ea typeface="Calibri"/>
                <a:cs typeface="Calibri"/>
                <a:sym typeface="Calibri"/>
              </a:rPr>
              <a:t>, e</a:t>
            </a:r>
            <a:r>
              <a:rPr b="0" baseline="-25000" i="0" lang="en-US" sz="1800" u="none" cap="none" strike="noStrike">
                <a:solidFill>
                  <a:schemeClr val="dk1"/>
                </a:solidFill>
                <a:latin typeface="Calibri"/>
                <a:ea typeface="Calibri"/>
                <a:cs typeface="Calibri"/>
                <a:sym typeface="Calibri"/>
              </a:rPr>
              <a:t>L</a:t>
            </a:r>
            <a:r>
              <a:rPr b="0" i="0" lang="en-US" sz="1800" u="none" cap="none" strike="noStrike">
                <a:solidFill>
                  <a:schemeClr val="dk1"/>
                </a:solidFill>
                <a:latin typeface="Calibri"/>
                <a:ea typeface="Calibri"/>
                <a:cs typeface="Calibri"/>
                <a:sym typeface="Calibri"/>
              </a:rPr>
              <a:t> by fitting two models to predict GPA, LSAT.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Compute the residuals.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Use residuals to predict FYA.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Results</a:t>
            </a:r>
            <a:endParaRPr/>
          </a:p>
        </p:txBody>
      </p:sp>
      <p:sp>
        <p:nvSpPr>
          <p:cNvPr id="558" name="Google Shape;558;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Baselines:</a:t>
            </a:r>
            <a:endParaRPr/>
          </a:p>
          <a:p>
            <a:pPr indent="-228600" lvl="1" marL="685800" rtl="0" algn="l">
              <a:lnSpc>
                <a:spcPct val="90000"/>
              </a:lnSpc>
              <a:spcBef>
                <a:spcPts val="500"/>
              </a:spcBef>
              <a:spcAft>
                <a:spcPts val="0"/>
              </a:spcAft>
              <a:buClr>
                <a:schemeClr val="dk1"/>
              </a:buClr>
              <a:buSzPts val="2400"/>
              <a:buChar char="•"/>
            </a:pPr>
            <a:r>
              <a:rPr b="1" lang="en-US"/>
              <a:t>Full</a:t>
            </a:r>
            <a:r>
              <a:rPr lang="en-US"/>
              <a:t>: Use all of the features.</a:t>
            </a:r>
            <a:endParaRPr/>
          </a:p>
          <a:p>
            <a:pPr indent="-228600" lvl="1" marL="685800" rtl="0" algn="l">
              <a:lnSpc>
                <a:spcPct val="90000"/>
              </a:lnSpc>
              <a:spcBef>
                <a:spcPts val="500"/>
              </a:spcBef>
              <a:spcAft>
                <a:spcPts val="0"/>
              </a:spcAft>
              <a:buClr>
                <a:schemeClr val="dk1"/>
              </a:buClr>
              <a:buSzPts val="2400"/>
              <a:buChar char="•"/>
            </a:pPr>
            <a:r>
              <a:rPr lang="en-US"/>
              <a:t>Fairness through </a:t>
            </a:r>
            <a:r>
              <a:rPr b="1" lang="en-US"/>
              <a:t>Unaware</a:t>
            </a:r>
            <a:r>
              <a:rPr lang="en-US"/>
              <a:t>ness: Delete race and sex, use remainders.</a:t>
            </a:r>
            <a:endParaRPr/>
          </a:p>
        </p:txBody>
      </p:sp>
      <p:pic>
        <p:nvPicPr>
          <p:cNvPr id="559" name="Google Shape;559;p50"/>
          <p:cNvPicPr preferRelativeResize="0"/>
          <p:nvPr/>
        </p:nvPicPr>
        <p:blipFill rotWithShape="1">
          <a:blip r:embed="rId3">
            <a:alphaModFix/>
          </a:blip>
          <a:srcRect b="0" l="0" r="0" t="0"/>
          <a:stretch/>
        </p:blipFill>
        <p:spPr>
          <a:xfrm>
            <a:off x="2066290" y="3547110"/>
            <a:ext cx="8013700" cy="952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Counterfactual Fairness – Are baselines fair?</a:t>
            </a:r>
            <a:endParaRPr/>
          </a:p>
        </p:txBody>
      </p:sp>
      <p:sp>
        <p:nvSpPr>
          <p:cNvPr id="565" name="Google Shape;565;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Questions: Are the baseline methods counterfactually fair?</a:t>
            </a:r>
            <a:endParaRPr/>
          </a:p>
          <a:p>
            <a:pPr indent="-228600" lvl="0" marL="228600" rtl="0" algn="l">
              <a:lnSpc>
                <a:spcPct val="90000"/>
              </a:lnSpc>
              <a:spcBef>
                <a:spcPts val="1000"/>
              </a:spcBef>
              <a:spcAft>
                <a:spcPts val="0"/>
              </a:spcAft>
              <a:buClr>
                <a:schemeClr val="dk1"/>
              </a:buClr>
              <a:buSzPts val="2800"/>
              <a:buChar char="•"/>
            </a:pPr>
            <a:r>
              <a:rPr lang="en-US"/>
              <a:t>Assume the real model of the world is Level 2.</a:t>
            </a:r>
            <a:endParaRPr/>
          </a:p>
          <a:p>
            <a:pPr indent="-228600" lvl="0" marL="228600" rtl="0" algn="l">
              <a:lnSpc>
                <a:spcPct val="90000"/>
              </a:lnSpc>
              <a:spcBef>
                <a:spcPts val="1000"/>
              </a:spcBef>
              <a:spcAft>
                <a:spcPts val="0"/>
              </a:spcAft>
              <a:buClr>
                <a:schemeClr val="dk1"/>
              </a:buClr>
              <a:buSzPts val="2800"/>
              <a:buChar char="•"/>
            </a:pPr>
            <a:r>
              <a:rPr lang="en-US"/>
              <a:t>Generate samples from this using:</a:t>
            </a:r>
            <a:endParaRPr/>
          </a:p>
          <a:p>
            <a:pPr indent="-228600" lvl="1" marL="685800" rtl="0" algn="l">
              <a:lnSpc>
                <a:spcPct val="90000"/>
              </a:lnSpc>
              <a:spcBef>
                <a:spcPts val="500"/>
              </a:spcBef>
              <a:spcAft>
                <a:spcPts val="0"/>
              </a:spcAft>
              <a:buClr>
                <a:schemeClr val="dk1"/>
              </a:buClr>
              <a:buSzPts val="2400"/>
              <a:buChar char="•"/>
            </a:pPr>
            <a:r>
              <a:rPr i="1" lang="en-US"/>
              <a:t>observed </a:t>
            </a:r>
            <a:r>
              <a:rPr lang="en-US"/>
              <a:t>race and sex, or</a:t>
            </a:r>
            <a:endParaRPr/>
          </a:p>
          <a:p>
            <a:pPr indent="-228600" lvl="1" marL="685800" rtl="0" algn="l">
              <a:lnSpc>
                <a:spcPct val="90000"/>
              </a:lnSpc>
              <a:spcBef>
                <a:spcPts val="500"/>
              </a:spcBef>
              <a:spcAft>
                <a:spcPts val="0"/>
              </a:spcAft>
              <a:buClr>
                <a:schemeClr val="dk1"/>
              </a:buClr>
              <a:buSzPts val="2400"/>
              <a:buChar char="•"/>
            </a:pPr>
            <a:r>
              <a:rPr i="1" lang="en-US"/>
              <a:t>counterfactual </a:t>
            </a:r>
            <a:r>
              <a:rPr lang="en-US"/>
              <a:t>race and sex.</a:t>
            </a:r>
            <a:endParaRPr/>
          </a:p>
          <a:p>
            <a:pPr indent="-228600" lvl="0" marL="228600" rtl="0" algn="l">
              <a:lnSpc>
                <a:spcPct val="90000"/>
              </a:lnSpc>
              <a:spcBef>
                <a:spcPts val="1000"/>
              </a:spcBef>
              <a:spcAft>
                <a:spcPts val="0"/>
              </a:spcAft>
              <a:buClr>
                <a:schemeClr val="dk1"/>
              </a:buClr>
              <a:buSzPts val="2800"/>
              <a:buChar char="•"/>
            </a:pPr>
            <a:r>
              <a:rPr lang="en-US"/>
              <a:t>Built models on both, look at distribution of predicted FYAs.</a:t>
            </a:r>
            <a:endParaRPr/>
          </a:p>
        </p:txBody>
      </p:sp>
      <p:pic>
        <p:nvPicPr>
          <p:cNvPr id="566" name="Google Shape;566;p51"/>
          <p:cNvPicPr preferRelativeResize="0"/>
          <p:nvPr/>
        </p:nvPicPr>
        <p:blipFill rotWithShape="1">
          <a:blip r:embed="rId3">
            <a:alphaModFix/>
          </a:blip>
          <a:srcRect b="0" l="0" r="0" t="0"/>
          <a:stretch/>
        </p:blipFill>
        <p:spPr>
          <a:xfrm>
            <a:off x="9795510" y="1480020"/>
            <a:ext cx="2240280" cy="187441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Results</a:t>
            </a:r>
            <a:endParaRPr/>
          </a:p>
        </p:txBody>
      </p:sp>
      <p:pic>
        <p:nvPicPr>
          <p:cNvPr id="573" name="Google Shape;573;p52"/>
          <p:cNvPicPr preferRelativeResize="0"/>
          <p:nvPr/>
        </p:nvPicPr>
        <p:blipFill rotWithShape="1">
          <a:blip r:embed="rId3">
            <a:alphaModFix/>
          </a:blip>
          <a:srcRect b="4146" l="0" r="0" t="0"/>
          <a:stretch/>
        </p:blipFill>
        <p:spPr>
          <a:xfrm>
            <a:off x="838200" y="1209339"/>
            <a:ext cx="10580370" cy="487666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Take 1: Fairness through Unawareness</a:t>
            </a:r>
            <a:endParaRPr/>
          </a:p>
        </p:txBody>
      </p:sp>
      <p:sp>
        <p:nvSpPr>
          <p:cNvPr id="126" name="Google Shape;126;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i="1" lang="en-US"/>
              <a:t>An algorithm is fair so long as any protected attributes A are not explicitly used in the decision-making process.</a:t>
            </a:r>
            <a:endParaRPr/>
          </a:p>
          <a:p>
            <a:pPr indent="-228600" lvl="1" marL="685800" rtl="0" algn="l">
              <a:lnSpc>
                <a:spcPct val="90000"/>
              </a:lnSpc>
              <a:spcBef>
                <a:spcPts val="500"/>
              </a:spcBef>
              <a:spcAft>
                <a:spcPts val="0"/>
              </a:spcAft>
              <a:buClr>
                <a:schemeClr val="dk1"/>
              </a:buClr>
              <a:buSzPts val="2400"/>
              <a:buChar char="•"/>
            </a:pPr>
            <a:r>
              <a:rPr lang="en-US"/>
              <a:t>Any mapping Ŷ : X → Y that excludes A satisfies this (e.g., do not use race to evaluate loans)</a:t>
            </a:r>
            <a:endParaRPr/>
          </a:p>
          <a:p>
            <a:pPr indent="-228600" lvl="1" marL="685800" rtl="0" algn="l">
              <a:lnSpc>
                <a:spcPct val="90000"/>
              </a:lnSpc>
              <a:spcBef>
                <a:spcPts val="500"/>
              </a:spcBef>
              <a:spcAft>
                <a:spcPts val="0"/>
              </a:spcAft>
              <a:buClr>
                <a:schemeClr val="dk1"/>
              </a:buClr>
              <a:buSzPts val="2400"/>
              <a:buChar char="•"/>
            </a:pPr>
            <a:r>
              <a:rPr lang="en-US"/>
              <a:t>However, it can be biased for many reasons.</a:t>
            </a:r>
            <a:endParaRPr/>
          </a:p>
          <a:p>
            <a:pPr indent="-228600" lvl="2" marL="1143000" rtl="0" algn="l">
              <a:lnSpc>
                <a:spcPct val="90000"/>
              </a:lnSpc>
              <a:spcBef>
                <a:spcPts val="500"/>
              </a:spcBef>
              <a:spcAft>
                <a:spcPts val="0"/>
              </a:spcAft>
              <a:buClr>
                <a:schemeClr val="dk1"/>
              </a:buClr>
              <a:buSzPts val="2000"/>
              <a:buChar char="•"/>
            </a:pPr>
            <a:r>
              <a:rPr lang="en-US"/>
              <a:t>X still has biases from variables that correlate with </a:t>
            </a:r>
            <a:r>
              <a:rPr i="1" lang="en-US"/>
              <a:t>A</a:t>
            </a:r>
            <a:r>
              <a:rPr lang="en-US"/>
              <a:t>.</a:t>
            </a:r>
            <a:endParaRPr/>
          </a:p>
          <a:p>
            <a:pPr indent="-101600" lvl="2" marL="1143000" rtl="0" algn="l">
              <a:lnSpc>
                <a:spcPct val="90000"/>
              </a:lnSpc>
              <a:spcBef>
                <a:spcPts val="500"/>
              </a:spcBef>
              <a:spcAft>
                <a:spcPts val="0"/>
              </a:spcAft>
              <a:buClr>
                <a:schemeClr val="dk1"/>
              </a:buClr>
              <a:buSzPts val="2000"/>
              <a:buNone/>
            </a:pPr>
            <a:r>
              <a:t/>
            </a:r>
            <a:endParaRPr/>
          </a:p>
          <a:p>
            <a:pPr indent="-101600" lvl="2" marL="1143000" rtl="0" algn="l">
              <a:lnSpc>
                <a:spcPct val="90000"/>
              </a:lnSpc>
              <a:spcBef>
                <a:spcPts val="500"/>
              </a:spcBef>
              <a:spcAft>
                <a:spcPts val="0"/>
              </a:spcAft>
              <a:buClr>
                <a:schemeClr val="dk1"/>
              </a:buClr>
              <a:buSzPts val="2000"/>
              <a:buNone/>
            </a:pPr>
            <a:r>
              <a:t/>
            </a:r>
            <a:endParaRPr/>
          </a:p>
        </p:txBody>
      </p:sp>
      <p:pic>
        <p:nvPicPr>
          <p:cNvPr id="127" name="Google Shape;127;p5"/>
          <p:cNvPicPr preferRelativeResize="0"/>
          <p:nvPr/>
        </p:nvPicPr>
        <p:blipFill rotWithShape="1">
          <a:blip r:embed="rId3">
            <a:alphaModFix/>
          </a:blip>
          <a:srcRect b="0" l="0" r="0" t="0"/>
          <a:stretch/>
        </p:blipFill>
        <p:spPr>
          <a:xfrm>
            <a:off x="7618764" y="3128062"/>
            <a:ext cx="4388357" cy="2968595"/>
          </a:xfrm>
          <a:prstGeom prst="rect">
            <a:avLst/>
          </a:prstGeom>
          <a:noFill/>
          <a:ln>
            <a:noFill/>
          </a:ln>
        </p:spPr>
      </p:pic>
      <p:sp>
        <p:nvSpPr>
          <p:cNvPr id="128" name="Google Shape;128;p5"/>
          <p:cNvSpPr txBox="1"/>
          <p:nvPr>
            <p:ph idx="1" type="body"/>
          </p:nvPr>
        </p:nvSpPr>
        <p:spPr>
          <a:xfrm>
            <a:off x="136650" y="4137725"/>
            <a:ext cx="4631100" cy="1867500"/>
          </a:xfrm>
          <a:prstGeom prst="rect">
            <a:avLst/>
          </a:pr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rmAutofit fontScale="70000" lnSpcReduction="10000"/>
          </a:bodyPr>
          <a:lstStyle/>
          <a:p>
            <a:pPr indent="-175260" lvl="0" marL="228600" rtl="0" algn="l">
              <a:lnSpc>
                <a:spcPct val="90000"/>
              </a:lnSpc>
              <a:spcBef>
                <a:spcPts val="0"/>
              </a:spcBef>
              <a:spcAft>
                <a:spcPts val="0"/>
              </a:spcAft>
              <a:buClr>
                <a:schemeClr val="dk1"/>
              </a:buClr>
              <a:buSzPct val="100000"/>
              <a:buChar char="•"/>
            </a:pPr>
            <a:r>
              <a:rPr i="1" lang="en-US"/>
              <a:t>A</a:t>
            </a:r>
            <a:r>
              <a:rPr lang="en-US"/>
              <a:t> – set of protected attributes</a:t>
            </a:r>
            <a:endParaRPr/>
          </a:p>
          <a:p>
            <a:pPr indent="-175260" lvl="0" marL="228600" rtl="0" algn="l">
              <a:lnSpc>
                <a:spcPct val="90000"/>
              </a:lnSpc>
              <a:spcBef>
                <a:spcPts val="1000"/>
              </a:spcBef>
              <a:spcAft>
                <a:spcPts val="0"/>
              </a:spcAft>
              <a:buClr>
                <a:schemeClr val="dk1"/>
              </a:buClr>
              <a:buSzPct val="100000"/>
              <a:buChar char="•"/>
            </a:pPr>
            <a:r>
              <a:rPr i="1" lang="en-US"/>
              <a:t>X </a:t>
            </a:r>
            <a:r>
              <a:rPr lang="en-US"/>
              <a:t>– all other observable attributes </a:t>
            </a:r>
            <a:endParaRPr/>
          </a:p>
          <a:p>
            <a:pPr indent="-175260" lvl="0" marL="228600" rtl="0" algn="l">
              <a:lnSpc>
                <a:spcPct val="90000"/>
              </a:lnSpc>
              <a:spcBef>
                <a:spcPts val="1000"/>
              </a:spcBef>
              <a:spcAft>
                <a:spcPts val="0"/>
              </a:spcAft>
              <a:buClr>
                <a:schemeClr val="dk1"/>
              </a:buClr>
              <a:buSzPct val="100000"/>
              <a:buChar char="•"/>
            </a:pPr>
            <a:r>
              <a:rPr i="1" lang="en-US"/>
              <a:t>U</a:t>
            </a:r>
            <a:r>
              <a:rPr lang="en-US"/>
              <a:t> – set of latent attributes not observed</a:t>
            </a:r>
            <a:endParaRPr/>
          </a:p>
          <a:p>
            <a:pPr indent="-175260" lvl="0" marL="228600" rtl="0" algn="l">
              <a:lnSpc>
                <a:spcPct val="90000"/>
              </a:lnSpc>
              <a:spcBef>
                <a:spcPts val="1000"/>
              </a:spcBef>
              <a:spcAft>
                <a:spcPts val="0"/>
              </a:spcAft>
              <a:buClr>
                <a:schemeClr val="dk1"/>
              </a:buClr>
              <a:buSzPct val="100000"/>
              <a:buChar char="•"/>
            </a:pPr>
            <a:r>
              <a:rPr i="1" lang="en-US"/>
              <a:t>Y </a:t>
            </a:r>
            <a:r>
              <a:rPr lang="en-US"/>
              <a:t>– outcome to be predicted</a:t>
            </a:r>
            <a:endParaRPr/>
          </a:p>
          <a:p>
            <a:pPr indent="-175260" lvl="0" marL="228600" rtl="0" algn="l">
              <a:lnSpc>
                <a:spcPct val="90000"/>
              </a:lnSpc>
              <a:spcBef>
                <a:spcPts val="1000"/>
              </a:spcBef>
              <a:spcAft>
                <a:spcPts val="0"/>
              </a:spcAft>
              <a:buClr>
                <a:schemeClr val="dk1"/>
              </a:buClr>
              <a:buSzPct val="100000"/>
              <a:buChar char="•"/>
            </a:pPr>
            <a:r>
              <a:rPr lang="en-US"/>
              <a:t>Ŷ – predictor, dependent on A, X, U.</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Lots of open problems/direction</a:t>
            </a:r>
            <a:endParaRPr/>
          </a:p>
        </p:txBody>
      </p:sp>
      <p:sp>
        <p:nvSpPr>
          <p:cNvPr id="579" name="Google Shape;579;p53"/>
          <p:cNvSpPr txBox="1"/>
          <p:nvPr>
            <p:ph idx="1" type="body"/>
          </p:nvPr>
        </p:nvSpPr>
        <p:spPr>
          <a:xfrm>
            <a:off x="1981200" y="1417638"/>
            <a:ext cx="8229600" cy="5257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Metric</a:t>
            </a:r>
            <a:endParaRPr/>
          </a:p>
          <a:p>
            <a:pPr indent="-228600" lvl="1" marL="685800" rtl="0" algn="l">
              <a:lnSpc>
                <a:spcPct val="90000"/>
              </a:lnSpc>
              <a:spcBef>
                <a:spcPts val="500"/>
              </a:spcBef>
              <a:spcAft>
                <a:spcPts val="0"/>
              </a:spcAft>
              <a:buClr>
                <a:schemeClr val="dk1"/>
              </a:buClr>
              <a:buSzPts val="2400"/>
              <a:buChar char="•"/>
            </a:pPr>
            <a:r>
              <a:rPr lang="en-US"/>
              <a:t>Social aspects, who will define them?</a:t>
            </a:r>
            <a:endParaRPr/>
          </a:p>
          <a:p>
            <a:pPr indent="-228600" lvl="1" marL="685800" rtl="0" algn="l">
              <a:lnSpc>
                <a:spcPct val="90000"/>
              </a:lnSpc>
              <a:spcBef>
                <a:spcPts val="500"/>
              </a:spcBef>
              <a:spcAft>
                <a:spcPts val="0"/>
              </a:spcAft>
              <a:buClr>
                <a:schemeClr val="dk1"/>
              </a:buClr>
              <a:buSzPts val="2400"/>
              <a:buChar char="•"/>
            </a:pPr>
            <a:r>
              <a:rPr lang="en-US"/>
              <a:t>How to generate metric (semi-)automatically?</a:t>
            </a:r>
            <a:endParaRPr/>
          </a:p>
          <a:p>
            <a:pPr indent="-228600" lvl="0" marL="228600" rtl="0" algn="l">
              <a:lnSpc>
                <a:spcPct val="90000"/>
              </a:lnSpc>
              <a:spcBef>
                <a:spcPts val="1000"/>
              </a:spcBef>
              <a:spcAft>
                <a:spcPts val="0"/>
              </a:spcAft>
              <a:buClr>
                <a:schemeClr val="dk1"/>
              </a:buClr>
              <a:buSzPts val="2800"/>
              <a:buChar char="•"/>
            </a:pPr>
            <a:r>
              <a:rPr b="1" lang="en-US"/>
              <a:t>Earthmover characterization</a:t>
            </a:r>
            <a:r>
              <a:rPr lang="en-US"/>
              <a:t> when probability metric is not statistical distance (but infinity-div)</a:t>
            </a:r>
            <a:endParaRPr/>
          </a:p>
          <a:p>
            <a:pPr indent="-228600" lvl="0" marL="228600" rtl="0" algn="l">
              <a:lnSpc>
                <a:spcPct val="90000"/>
              </a:lnSpc>
              <a:spcBef>
                <a:spcPts val="1000"/>
              </a:spcBef>
              <a:spcAft>
                <a:spcPts val="0"/>
              </a:spcAft>
              <a:buClr>
                <a:schemeClr val="dk1"/>
              </a:buClr>
              <a:buSzPts val="2800"/>
              <a:buChar char="•"/>
            </a:pPr>
            <a:r>
              <a:rPr lang="en-US"/>
              <a:t>Explore connection to </a:t>
            </a:r>
            <a:r>
              <a:rPr b="1" lang="en-US"/>
              <a:t>Differential Privacy</a:t>
            </a:r>
            <a:endParaRPr/>
          </a:p>
          <a:p>
            <a:pPr indent="-228600" lvl="0" marL="228600" rtl="0" algn="l">
              <a:lnSpc>
                <a:spcPct val="90000"/>
              </a:lnSpc>
              <a:spcBef>
                <a:spcPts val="1000"/>
              </a:spcBef>
              <a:spcAft>
                <a:spcPts val="0"/>
              </a:spcAft>
              <a:buClr>
                <a:schemeClr val="dk1"/>
              </a:buClr>
              <a:buSzPts val="2800"/>
              <a:buChar char="•"/>
            </a:pPr>
            <a:r>
              <a:rPr lang="en-US"/>
              <a:t>Connection to </a:t>
            </a:r>
            <a:r>
              <a:rPr b="1" lang="en-US"/>
              <a:t>Economics</a:t>
            </a:r>
            <a:r>
              <a:rPr lang="en-US"/>
              <a:t> literature/problems</a:t>
            </a:r>
            <a:endParaRPr/>
          </a:p>
          <a:p>
            <a:pPr indent="-228600" lvl="1" marL="685800" rtl="0" algn="l">
              <a:lnSpc>
                <a:spcPct val="90000"/>
              </a:lnSpc>
              <a:spcBef>
                <a:spcPts val="500"/>
              </a:spcBef>
              <a:spcAft>
                <a:spcPts val="0"/>
              </a:spcAft>
              <a:buClr>
                <a:schemeClr val="dk1"/>
              </a:buClr>
              <a:buSzPts val="2400"/>
              <a:buChar char="•"/>
            </a:pPr>
            <a:r>
              <a:rPr lang="en-US"/>
              <a:t>Rawls, Roemer, Fleurbaey, Peyton-Young, Calsamiglia</a:t>
            </a:r>
            <a:endParaRPr/>
          </a:p>
          <a:p>
            <a:pPr indent="-228600" lvl="0" marL="228600" rtl="0" algn="l">
              <a:lnSpc>
                <a:spcPct val="90000"/>
              </a:lnSpc>
              <a:spcBef>
                <a:spcPts val="1000"/>
              </a:spcBef>
              <a:spcAft>
                <a:spcPts val="0"/>
              </a:spcAft>
              <a:buClr>
                <a:schemeClr val="dk1"/>
              </a:buClr>
              <a:buSzPts val="2800"/>
              <a:buChar char="•"/>
            </a:pPr>
            <a:r>
              <a:rPr b="1" lang="en-US"/>
              <a:t>Quantitative trade-offs</a:t>
            </a:r>
            <a:r>
              <a:rPr lang="en-US"/>
              <a:t> in concrete settings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Subgroup Fairness</a:t>
            </a:r>
            <a:endParaRPr/>
          </a:p>
        </p:txBody>
      </p:sp>
      <p:sp>
        <p:nvSpPr>
          <p:cNvPr id="585" name="Google Shape;585;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ill Sans"/>
              <a:buNone/>
            </a:pPr>
            <a:r>
              <a:rPr lang="en-US"/>
              <a:t>Weaknesses of statistical fairness notions</a:t>
            </a:r>
            <a:endParaRPr/>
          </a:p>
        </p:txBody>
      </p:sp>
      <p:sp>
        <p:nvSpPr>
          <p:cNvPr id="591" name="Google Shape;591;p55"/>
          <p:cNvSpPr txBox="1"/>
          <p:nvPr>
            <p:ph idx="1" type="body"/>
          </p:nvPr>
        </p:nvSpPr>
        <p:spPr>
          <a:xfrm>
            <a:off x="1881188" y="1174598"/>
            <a:ext cx="8429625" cy="428625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687"/>
              <a:buNone/>
            </a:pPr>
            <a:r>
              <a:rPr lang="en-US" sz="1687"/>
              <a:t>(Statistically) easy to check and enforce without making any assumptions, but semantics have limited meaning when applied to individuals… </a:t>
            </a:r>
            <a:endParaRPr/>
          </a:p>
          <a:p>
            <a:pPr indent="-228600" lvl="0" marL="228600" rtl="0" algn="l">
              <a:lnSpc>
                <a:spcPct val="90000"/>
              </a:lnSpc>
              <a:spcBef>
                <a:spcPts val="1000"/>
              </a:spcBef>
              <a:spcAft>
                <a:spcPts val="0"/>
              </a:spcAft>
              <a:buClr>
                <a:schemeClr val="dk1"/>
              </a:buClr>
              <a:buSzPts val="1406"/>
              <a:buChar char="•"/>
            </a:pPr>
            <a:r>
              <a:rPr lang="en-US" sz="1406"/>
              <a:t>Toy example: Protected subgroups are “Men”, “Women”, “Blue”, “Green”. Labels are independent of protected attributes. </a:t>
            </a:r>
            <a:endParaRPr/>
          </a:p>
          <a:p>
            <a:pPr indent="-228600" lvl="0" marL="228600" rtl="0" algn="l">
              <a:lnSpc>
                <a:spcPct val="90000"/>
              </a:lnSpc>
              <a:spcBef>
                <a:spcPts val="1000"/>
              </a:spcBef>
              <a:spcAft>
                <a:spcPts val="0"/>
              </a:spcAft>
              <a:buClr>
                <a:schemeClr val="dk1"/>
              </a:buClr>
              <a:buSzPts val="1406"/>
              <a:buChar char="•"/>
            </a:pPr>
            <a:r>
              <a:rPr lang="en-US" sz="1406"/>
              <a:t>The following allocation achieves statistical parity and equalized odds:</a:t>
            </a:r>
            <a:endParaRPr/>
          </a:p>
          <a:p>
            <a:pPr indent="0" lvl="0" marL="0" rtl="0" algn="ctr">
              <a:lnSpc>
                <a:spcPct val="90000"/>
              </a:lnSpc>
              <a:spcBef>
                <a:spcPts val="1000"/>
              </a:spcBef>
              <a:spcAft>
                <a:spcPts val="0"/>
              </a:spcAft>
              <a:buClr>
                <a:schemeClr val="dk1"/>
              </a:buClr>
              <a:buSzPts val="1406"/>
              <a:buNone/>
            </a:pPr>
            <a:r>
              <a:t/>
            </a:r>
            <a:endParaRPr sz="1406"/>
          </a:p>
          <a:p>
            <a:pPr indent="0" lvl="0" marL="0" rtl="0" algn="ctr">
              <a:lnSpc>
                <a:spcPct val="90000"/>
              </a:lnSpc>
              <a:spcBef>
                <a:spcPts val="1000"/>
              </a:spcBef>
              <a:spcAft>
                <a:spcPts val="0"/>
              </a:spcAft>
              <a:buClr>
                <a:schemeClr val="dk1"/>
              </a:buClr>
              <a:buSzPts val="1406"/>
              <a:buNone/>
            </a:pPr>
            <a:r>
              <a:t/>
            </a:r>
            <a:endParaRPr sz="1406"/>
          </a:p>
          <a:p>
            <a:pPr indent="0" lvl="0" marL="0" rtl="0" algn="ctr">
              <a:lnSpc>
                <a:spcPct val="90000"/>
              </a:lnSpc>
              <a:spcBef>
                <a:spcPts val="1000"/>
              </a:spcBef>
              <a:spcAft>
                <a:spcPts val="0"/>
              </a:spcAft>
              <a:buClr>
                <a:schemeClr val="dk1"/>
              </a:buClr>
              <a:buSzPts val="1406"/>
              <a:buNone/>
            </a:pPr>
            <a:r>
              <a:t/>
            </a:r>
            <a:endParaRPr sz="1406"/>
          </a:p>
          <a:p>
            <a:pPr indent="0" lvl="0" marL="0" rtl="0" algn="ctr">
              <a:lnSpc>
                <a:spcPct val="90000"/>
              </a:lnSpc>
              <a:spcBef>
                <a:spcPts val="1000"/>
              </a:spcBef>
              <a:spcAft>
                <a:spcPts val="0"/>
              </a:spcAft>
              <a:buClr>
                <a:schemeClr val="dk1"/>
              </a:buClr>
              <a:buSzPts val="1406"/>
              <a:buNone/>
            </a:pPr>
            <a:r>
              <a:t/>
            </a:r>
            <a:endParaRPr sz="1406"/>
          </a:p>
          <a:p>
            <a:pPr indent="0" lvl="0" marL="0" rtl="0" algn="ctr">
              <a:lnSpc>
                <a:spcPct val="90000"/>
              </a:lnSpc>
              <a:spcBef>
                <a:spcPts val="1000"/>
              </a:spcBef>
              <a:spcAft>
                <a:spcPts val="0"/>
              </a:spcAft>
              <a:buClr>
                <a:schemeClr val="dk1"/>
              </a:buClr>
              <a:buSzPts val="1406"/>
              <a:buNone/>
            </a:pPr>
            <a:r>
              <a:t/>
            </a:r>
            <a:endParaRPr sz="1406"/>
          </a:p>
          <a:p>
            <a:pPr indent="0" lvl="0" marL="0" rtl="0" algn="ctr">
              <a:lnSpc>
                <a:spcPct val="90000"/>
              </a:lnSpc>
              <a:spcBef>
                <a:spcPts val="1000"/>
              </a:spcBef>
              <a:spcAft>
                <a:spcPts val="0"/>
              </a:spcAft>
              <a:buClr>
                <a:schemeClr val="dk1"/>
              </a:buClr>
              <a:buSzPts val="1406"/>
              <a:buNone/>
            </a:pPr>
            <a:r>
              <a:t/>
            </a:r>
            <a:endParaRPr sz="1406"/>
          </a:p>
        </p:txBody>
      </p:sp>
      <p:graphicFrame>
        <p:nvGraphicFramePr>
          <p:cNvPr id="592" name="Google Shape;592;p55"/>
          <p:cNvGraphicFramePr/>
          <p:nvPr/>
        </p:nvGraphicFramePr>
        <p:xfrm>
          <a:off x="4167187" y="2839369"/>
          <a:ext cx="3000000" cy="3000000"/>
        </p:xfrm>
        <a:graphic>
          <a:graphicData uri="http://schemas.openxmlformats.org/drawingml/2006/table">
            <a:tbl>
              <a:tblPr>
                <a:noFill/>
                <a:tableStyleId>{91B8A5B3-D90C-4FB1-9B00-D349CE476120}</a:tableStyleId>
              </a:tblPr>
              <a:tblGrid>
                <a:gridCol w="2113825"/>
                <a:gridCol w="2113825"/>
              </a:tblGrid>
              <a:tr h="188820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35725" marB="35725" marR="35725" marL="3572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35725" marB="35725" marR="35725" marL="3572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88820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35725" marB="35725" marR="35725" marL="3572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35725" marB="35725" marR="35725" marL="3572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593" name="Google Shape;593;p55"/>
          <p:cNvSpPr/>
          <p:nvPr/>
        </p:nvSpPr>
        <p:spPr>
          <a:xfrm>
            <a:off x="4450292" y="3327396"/>
            <a:ext cx="172263"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594" name="Google Shape;594;p55"/>
          <p:cNvSpPr/>
          <p:nvPr/>
        </p:nvSpPr>
        <p:spPr>
          <a:xfrm>
            <a:off x="5030721" y="3416693"/>
            <a:ext cx="172263"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595" name="Google Shape;595;p55"/>
          <p:cNvSpPr/>
          <p:nvPr/>
        </p:nvSpPr>
        <p:spPr>
          <a:xfrm>
            <a:off x="4271698" y="3684583"/>
            <a:ext cx="172263"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596" name="Google Shape;596;p55"/>
          <p:cNvSpPr/>
          <p:nvPr/>
        </p:nvSpPr>
        <p:spPr>
          <a:xfrm>
            <a:off x="4530659" y="3863177"/>
            <a:ext cx="172263"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597" name="Google Shape;597;p55"/>
          <p:cNvSpPr/>
          <p:nvPr/>
        </p:nvSpPr>
        <p:spPr>
          <a:xfrm>
            <a:off x="5890806" y="3644424"/>
            <a:ext cx="172264" cy="174625"/>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598" name="Google Shape;598;p55"/>
          <p:cNvSpPr/>
          <p:nvPr/>
        </p:nvSpPr>
        <p:spPr>
          <a:xfrm>
            <a:off x="4896776" y="4131068"/>
            <a:ext cx="172263"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599" name="Google Shape;599;p55"/>
          <p:cNvSpPr/>
          <p:nvPr/>
        </p:nvSpPr>
        <p:spPr>
          <a:xfrm>
            <a:off x="4896776" y="3773880"/>
            <a:ext cx="172263"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00" name="Google Shape;600;p55"/>
          <p:cNvSpPr/>
          <p:nvPr/>
        </p:nvSpPr>
        <p:spPr>
          <a:xfrm>
            <a:off x="5432557" y="3863177"/>
            <a:ext cx="172263"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01" name="Google Shape;601;p55"/>
          <p:cNvSpPr/>
          <p:nvPr/>
        </p:nvSpPr>
        <p:spPr>
          <a:xfrm>
            <a:off x="5432557" y="3595287"/>
            <a:ext cx="172263"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02" name="Google Shape;602;p55"/>
          <p:cNvSpPr/>
          <p:nvPr/>
        </p:nvSpPr>
        <p:spPr>
          <a:xfrm>
            <a:off x="4450292" y="4398958"/>
            <a:ext cx="172263"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03" name="Google Shape;603;p55"/>
          <p:cNvSpPr/>
          <p:nvPr/>
        </p:nvSpPr>
        <p:spPr>
          <a:xfrm>
            <a:off x="5253963" y="4398958"/>
            <a:ext cx="172263"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04" name="Google Shape;604;p55"/>
          <p:cNvSpPr/>
          <p:nvPr/>
        </p:nvSpPr>
        <p:spPr>
          <a:xfrm>
            <a:off x="5789745" y="4041771"/>
            <a:ext cx="172263"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05" name="Google Shape;605;p55"/>
          <p:cNvSpPr/>
          <p:nvPr/>
        </p:nvSpPr>
        <p:spPr>
          <a:xfrm>
            <a:off x="5700448" y="4398958"/>
            <a:ext cx="172263"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06" name="Google Shape;606;p55"/>
          <p:cNvSpPr/>
          <p:nvPr/>
        </p:nvSpPr>
        <p:spPr>
          <a:xfrm>
            <a:off x="5700448" y="3148802"/>
            <a:ext cx="172263"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07" name="Google Shape;607;p55"/>
          <p:cNvSpPr/>
          <p:nvPr/>
        </p:nvSpPr>
        <p:spPr>
          <a:xfrm>
            <a:off x="6593417" y="3327396"/>
            <a:ext cx="172264"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08" name="Google Shape;608;p55"/>
          <p:cNvSpPr/>
          <p:nvPr/>
        </p:nvSpPr>
        <p:spPr>
          <a:xfrm>
            <a:off x="7173846" y="3416693"/>
            <a:ext cx="172264"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09" name="Google Shape;609;p55"/>
          <p:cNvSpPr/>
          <p:nvPr/>
        </p:nvSpPr>
        <p:spPr>
          <a:xfrm>
            <a:off x="6414823" y="3684583"/>
            <a:ext cx="172264"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10" name="Google Shape;610;p55"/>
          <p:cNvSpPr/>
          <p:nvPr/>
        </p:nvSpPr>
        <p:spPr>
          <a:xfrm>
            <a:off x="6673784" y="3863177"/>
            <a:ext cx="172264"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11" name="Google Shape;611;p55"/>
          <p:cNvSpPr/>
          <p:nvPr/>
        </p:nvSpPr>
        <p:spPr>
          <a:xfrm>
            <a:off x="8033931" y="3644424"/>
            <a:ext cx="172264" cy="174625"/>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12" name="Google Shape;612;p55"/>
          <p:cNvSpPr/>
          <p:nvPr/>
        </p:nvSpPr>
        <p:spPr>
          <a:xfrm>
            <a:off x="7039901" y="4131068"/>
            <a:ext cx="172264"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13" name="Google Shape;613;p55"/>
          <p:cNvSpPr/>
          <p:nvPr/>
        </p:nvSpPr>
        <p:spPr>
          <a:xfrm>
            <a:off x="7039901" y="3773880"/>
            <a:ext cx="172264"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14" name="Google Shape;614;p55"/>
          <p:cNvSpPr/>
          <p:nvPr/>
        </p:nvSpPr>
        <p:spPr>
          <a:xfrm>
            <a:off x="7575682" y="3863177"/>
            <a:ext cx="172264"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15" name="Google Shape;615;p55"/>
          <p:cNvSpPr/>
          <p:nvPr/>
        </p:nvSpPr>
        <p:spPr>
          <a:xfrm>
            <a:off x="7575682" y="3595287"/>
            <a:ext cx="172264"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16" name="Google Shape;616;p55"/>
          <p:cNvSpPr/>
          <p:nvPr/>
        </p:nvSpPr>
        <p:spPr>
          <a:xfrm>
            <a:off x="6593417" y="4398958"/>
            <a:ext cx="172264"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17" name="Google Shape;617;p55"/>
          <p:cNvSpPr/>
          <p:nvPr/>
        </p:nvSpPr>
        <p:spPr>
          <a:xfrm>
            <a:off x="7397089" y="4398958"/>
            <a:ext cx="172264"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18" name="Google Shape;618;p55"/>
          <p:cNvSpPr/>
          <p:nvPr/>
        </p:nvSpPr>
        <p:spPr>
          <a:xfrm>
            <a:off x="7932870" y="4041771"/>
            <a:ext cx="172264"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19" name="Google Shape;619;p55"/>
          <p:cNvSpPr/>
          <p:nvPr/>
        </p:nvSpPr>
        <p:spPr>
          <a:xfrm>
            <a:off x="7843573" y="4398958"/>
            <a:ext cx="172264"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20" name="Google Shape;620;p55"/>
          <p:cNvSpPr/>
          <p:nvPr/>
        </p:nvSpPr>
        <p:spPr>
          <a:xfrm>
            <a:off x="7843573" y="3148802"/>
            <a:ext cx="172264" cy="174626"/>
          </a:xfrm>
          <a:prstGeom prst="ellipse">
            <a:avLst/>
          </a:prstGeom>
          <a:blipFill rotWithShape="1">
            <a:blip r:embed="rId3">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21" name="Google Shape;621;p55"/>
          <p:cNvSpPr/>
          <p:nvPr/>
        </p:nvSpPr>
        <p:spPr>
          <a:xfrm>
            <a:off x="4450292" y="5024037"/>
            <a:ext cx="172263"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22" name="Google Shape;622;p55"/>
          <p:cNvSpPr/>
          <p:nvPr/>
        </p:nvSpPr>
        <p:spPr>
          <a:xfrm>
            <a:off x="5030721" y="5113333"/>
            <a:ext cx="172263"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23" name="Google Shape;623;p55"/>
          <p:cNvSpPr/>
          <p:nvPr/>
        </p:nvSpPr>
        <p:spPr>
          <a:xfrm>
            <a:off x="4271698" y="5381224"/>
            <a:ext cx="172263"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24" name="Google Shape;624;p55"/>
          <p:cNvSpPr/>
          <p:nvPr/>
        </p:nvSpPr>
        <p:spPr>
          <a:xfrm>
            <a:off x="4530659" y="5559818"/>
            <a:ext cx="172263"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25" name="Google Shape;625;p55"/>
          <p:cNvSpPr/>
          <p:nvPr/>
        </p:nvSpPr>
        <p:spPr>
          <a:xfrm>
            <a:off x="5890806" y="5341064"/>
            <a:ext cx="172264" cy="174625"/>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26" name="Google Shape;626;p55"/>
          <p:cNvSpPr/>
          <p:nvPr/>
        </p:nvSpPr>
        <p:spPr>
          <a:xfrm>
            <a:off x="4896776" y="5827708"/>
            <a:ext cx="172263"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27" name="Google Shape;627;p55"/>
          <p:cNvSpPr/>
          <p:nvPr/>
        </p:nvSpPr>
        <p:spPr>
          <a:xfrm>
            <a:off x="4896776" y="5470521"/>
            <a:ext cx="172263"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28" name="Google Shape;628;p55"/>
          <p:cNvSpPr/>
          <p:nvPr/>
        </p:nvSpPr>
        <p:spPr>
          <a:xfrm>
            <a:off x="5432557" y="5559818"/>
            <a:ext cx="172263"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29" name="Google Shape;629;p55"/>
          <p:cNvSpPr/>
          <p:nvPr/>
        </p:nvSpPr>
        <p:spPr>
          <a:xfrm>
            <a:off x="5432557" y="5291927"/>
            <a:ext cx="172263"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30" name="Google Shape;630;p55"/>
          <p:cNvSpPr/>
          <p:nvPr/>
        </p:nvSpPr>
        <p:spPr>
          <a:xfrm>
            <a:off x="4450292" y="6095599"/>
            <a:ext cx="172263"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31" name="Google Shape;631;p55"/>
          <p:cNvSpPr/>
          <p:nvPr/>
        </p:nvSpPr>
        <p:spPr>
          <a:xfrm>
            <a:off x="5253963" y="6095599"/>
            <a:ext cx="172263"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32" name="Google Shape;632;p55"/>
          <p:cNvSpPr/>
          <p:nvPr/>
        </p:nvSpPr>
        <p:spPr>
          <a:xfrm>
            <a:off x="5789745" y="5738412"/>
            <a:ext cx="172263"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33" name="Google Shape;633;p55"/>
          <p:cNvSpPr/>
          <p:nvPr/>
        </p:nvSpPr>
        <p:spPr>
          <a:xfrm>
            <a:off x="5700448" y="6095599"/>
            <a:ext cx="172263"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34" name="Google Shape;634;p55"/>
          <p:cNvSpPr/>
          <p:nvPr/>
        </p:nvSpPr>
        <p:spPr>
          <a:xfrm>
            <a:off x="5700448" y="5024037"/>
            <a:ext cx="172263"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35" name="Google Shape;635;p55"/>
          <p:cNvSpPr/>
          <p:nvPr/>
        </p:nvSpPr>
        <p:spPr>
          <a:xfrm>
            <a:off x="6593417" y="5024037"/>
            <a:ext cx="172264"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36" name="Google Shape;636;p55"/>
          <p:cNvSpPr/>
          <p:nvPr/>
        </p:nvSpPr>
        <p:spPr>
          <a:xfrm>
            <a:off x="7173846" y="5113333"/>
            <a:ext cx="172264"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37" name="Google Shape;637;p55"/>
          <p:cNvSpPr/>
          <p:nvPr/>
        </p:nvSpPr>
        <p:spPr>
          <a:xfrm>
            <a:off x="6414823" y="5381224"/>
            <a:ext cx="172264"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38" name="Google Shape;638;p55"/>
          <p:cNvSpPr/>
          <p:nvPr/>
        </p:nvSpPr>
        <p:spPr>
          <a:xfrm>
            <a:off x="6673784" y="5559818"/>
            <a:ext cx="172264"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39" name="Google Shape;639;p55"/>
          <p:cNvSpPr/>
          <p:nvPr/>
        </p:nvSpPr>
        <p:spPr>
          <a:xfrm>
            <a:off x="8033931" y="5341064"/>
            <a:ext cx="172264" cy="174625"/>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40" name="Google Shape;640;p55"/>
          <p:cNvSpPr/>
          <p:nvPr/>
        </p:nvSpPr>
        <p:spPr>
          <a:xfrm>
            <a:off x="7039901" y="5827708"/>
            <a:ext cx="172264"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41" name="Google Shape;641;p55"/>
          <p:cNvSpPr/>
          <p:nvPr/>
        </p:nvSpPr>
        <p:spPr>
          <a:xfrm>
            <a:off x="7039901" y="5470521"/>
            <a:ext cx="172264"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42" name="Google Shape;642;p55"/>
          <p:cNvSpPr/>
          <p:nvPr/>
        </p:nvSpPr>
        <p:spPr>
          <a:xfrm>
            <a:off x="7575682" y="5559818"/>
            <a:ext cx="172264"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43" name="Google Shape;643;p55"/>
          <p:cNvSpPr/>
          <p:nvPr/>
        </p:nvSpPr>
        <p:spPr>
          <a:xfrm>
            <a:off x="7575682" y="5291927"/>
            <a:ext cx="172264"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44" name="Google Shape;644;p55"/>
          <p:cNvSpPr/>
          <p:nvPr/>
        </p:nvSpPr>
        <p:spPr>
          <a:xfrm>
            <a:off x="6593417" y="6095599"/>
            <a:ext cx="172264"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45" name="Google Shape;645;p55"/>
          <p:cNvSpPr/>
          <p:nvPr/>
        </p:nvSpPr>
        <p:spPr>
          <a:xfrm>
            <a:off x="7397089" y="6095599"/>
            <a:ext cx="172264"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46" name="Google Shape;646;p55"/>
          <p:cNvSpPr/>
          <p:nvPr/>
        </p:nvSpPr>
        <p:spPr>
          <a:xfrm>
            <a:off x="7932870" y="5738412"/>
            <a:ext cx="172264"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47" name="Google Shape;647;p55"/>
          <p:cNvSpPr/>
          <p:nvPr/>
        </p:nvSpPr>
        <p:spPr>
          <a:xfrm>
            <a:off x="7843573" y="6095599"/>
            <a:ext cx="172264"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48" name="Google Shape;648;p55"/>
          <p:cNvSpPr/>
          <p:nvPr/>
        </p:nvSpPr>
        <p:spPr>
          <a:xfrm>
            <a:off x="7843573" y="5068685"/>
            <a:ext cx="172264" cy="174626"/>
          </a:xfrm>
          <a:prstGeom prst="ellipse">
            <a:avLst/>
          </a:prstGeom>
          <a:blipFill rotWithShape="1">
            <a:blip r:embed="rId4">
              <a:alphaModFix/>
            </a:blip>
            <a:stretch>
              <a:fillRect b="0" l="0" r="0" t="0"/>
            </a:stretch>
          </a:blip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49" name="Google Shape;649;p55"/>
          <p:cNvSpPr txBox="1"/>
          <p:nvPr/>
        </p:nvSpPr>
        <p:spPr>
          <a:xfrm>
            <a:off x="3407802" y="3695314"/>
            <a:ext cx="460062" cy="331758"/>
          </a:xfrm>
          <a:prstGeom prst="rect">
            <a:avLst/>
          </a:prstGeom>
          <a:noFill/>
          <a:ln>
            <a:noFill/>
          </a:ln>
        </p:spPr>
        <p:txBody>
          <a:bodyPr anchorCtr="0" anchor="ctr" bIns="35700" lIns="35700" spcFirstLastPara="1" rIns="35700" wrap="square" tIns="35700">
            <a:spAutoFit/>
          </a:bodyPr>
          <a:lstStyle/>
          <a:p>
            <a:pPr indent="0" lvl="0" marL="0" marR="0" rtl="0" algn="l">
              <a:lnSpc>
                <a:spcPct val="100000"/>
              </a:lnSpc>
              <a:spcBef>
                <a:spcPts val="0"/>
              </a:spcBef>
              <a:spcAft>
                <a:spcPts val="0"/>
              </a:spcAft>
              <a:buClr>
                <a:srgbClr val="000000"/>
              </a:buClr>
              <a:buSzPts val="1687"/>
              <a:buFont typeface="Arial"/>
              <a:buNone/>
            </a:pPr>
            <a:r>
              <a:rPr b="0" i="0" lang="en-US" sz="1687" u="none" cap="none" strike="noStrike">
                <a:solidFill>
                  <a:schemeClr val="dk1"/>
                </a:solidFill>
                <a:latin typeface="Gill Sans"/>
                <a:ea typeface="Gill Sans"/>
                <a:cs typeface="Gill Sans"/>
                <a:sym typeface="Gill Sans"/>
              </a:rPr>
              <a:t>Blue</a:t>
            </a:r>
            <a:endParaRPr b="0" i="0" sz="1400" u="none" cap="none" strike="noStrike">
              <a:solidFill>
                <a:srgbClr val="000000"/>
              </a:solidFill>
              <a:latin typeface="Arial"/>
              <a:ea typeface="Arial"/>
              <a:cs typeface="Arial"/>
              <a:sym typeface="Arial"/>
            </a:endParaRPr>
          </a:p>
        </p:txBody>
      </p:sp>
      <p:sp>
        <p:nvSpPr>
          <p:cNvPr id="650" name="Google Shape;650;p55"/>
          <p:cNvSpPr txBox="1"/>
          <p:nvPr/>
        </p:nvSpPr>
        <p:spPr>
          <a:xfrm>
            <a:off x="3358369" y="5391954"/>
            <a:ext cx="609527" cy="331758"/>
          </a:xfrm>
          <a:prstGeom prst="rect">
            <a:avLst/>
          </a:prstGeom>
          <a:noFill/>
          <a:ln>
            <a:noFill/>
          </a:ln>
        </p:spPr>
        <p:txBody>
          <a:bodyPr anchorCtr="0" anchor="ctr" bIns="35700" lIns="35700" spcFirstLastPara="1" rIns="35700" wrap="square" tIns="35700">
            <a:spAutoFit/>
          </a:bodyPr>
          <a:lstStyle/>
          <a:p>
            <a:pPr indent="0" lvl="0" marL="0" marR="0" rtl="0" algn="l">
              <a:lnSpc>
                <a:spcPct val="100000"/>
              </a:lnSpc>
              <a:spcBef>
                <a:spcPts val="0"/>
              </a:spcBef>
              <a:spcAft>
                <a:spcPts val="0"/>
              </a:spcAft>
              <a:buClr>
                <a:srgbClr val="000000"/>
              </a:buClr>
              <a:buSzPts val="1687"/>
              <a:buFont typeface="Arial"/>
              <a:buNone/>
            </a:pPr>
            <a:r>
              <a:rPr b="0" i="0" lang="en-US" sz="1687" u="none" cap="none" strike="noStrike">
                <a:solidFill>
                  <a:schemeClr val="dk1"/>
                </a:solidFill>
                <a:latin typeface="Gill Sans"/>
                <a:ea typeface="Gill Sans"/>
                <a:cs typeface="Gill Sans"/>
                <a:sym typeface="Gill Sans"/>
              </a:rPr>
              <a:t>Green</a:t>
            </a:r>
            <a:endParaRPr b="0" i="0" sz="1400" u="none" cap="none" strike="noStrike">
              <a:solidFill>
                <a:srgbClr val="000000"/>
              </a:solidFill>
              <a:latin typeface="Arial"/>
              <a:ea typeface="Arial"/>
              <a:cs typeface="Arial"/>
              <a:sym typeface="Arial"/>
            </a:endParaRPr>
          </a:p>
        </p:txBody>
      </p:sp>
      <p:sp>
        <p:nvSpPr>
          <p:cNvPr id="651" name="Google Shape;651;p55"/>
          <p:cNvSpPr txBox="1"/>
          <p:nvPr/>
        </p:nvSpPr>
        <p:spPr>
          <a:xfrm>
            <a:off x="4771393" y="6564096"/>
            <a:ext cx="995465" cy="331758"/>
          </a:xfrm>
          <a:prstGeom prst="rect">
            <a:avLst/>
          </a:prstGeom>
          <a:noFill/>
          <a:ln>
            <a:noFill/>
          </a:ln>
        </p:spPr>
        <p:txBody>
          <a:bodyPr anchorCtr="0" anchor="ctr" bIns="35700" lIns="35700" spcFirstLastPara="1" rIns="35700" wrap="square" tIns="35700">
            <a:spAutoFit/>
          </a:bodyPr>
          <a:lstStyle/>
          <a:p>
            <a:pPr indent="0" lvl="0" marL="0" marR="0" rtl="0" algn="l">
              <a:lnSpc>
                <a:spcPct val="100000"/>
              </a:lnSpc>
              <a:spcBef>
                <a:spcPts val="0"/>
              </a:spcBef>
              <a:spcAft>
                <a:spcPts val="0"/>
              </a:spcAft>
              <a:buClr>
                <a:srgbClr val="000000"/>
              </a:buClr>
              <a:buSzPts val="1687"/>
              <a:buFont typeface="Arial"/>
              <a:buNone/>
            </a:pPr>
            <a:r>
              <a:rPr b="0" i="0" lang="en-US" sz="1687" u="none" cap="none" strike="noStrike">
                <a:solidFill>
                  <a:schemeClr val="dk1"/>
                </a:solidFill>
                <a:latin typeface="Gill Sans"/>
                <a:ea typeface="Gill Sans"/>
                <a:cs typeface="Gill Sans"/>
                <a:sym typeface="Gill Sans"/>
              </a:rPr>
              <a:t>Male	</a:t>
            </a:r>
            <a:endParaRPr b="0" i="0" sz="1687" u="none" cap="none" strike="noStrike">
              <a:solidFill>
                <a:schemeClr val="dk1"/>
              </a:solidFill>
              <a:latin typeface="Gill Sans"/>
              <a:ea typeface="Gill Sans"/>
              <a:cs typeface="Gill Sans"/>
              <a:sym typeface="Gill Sans"/>
            </a:endParaRPr>
          </a:p>
        </p:txBody>
      </p:sp>
      <p:sp>
        <p:nvSpPr>
          <p:cNvPr id="652" name="Google Shape;652;p55"/>
          <p:cNvSpPr txBox="1"/>
          <p:nvPr/>
        </p:nvSpPr>
        <p:spPr>
          <a:xfrm>
            <a:off x="6903247" y="6564096"/>
            <a:ext cx="710195" cy="331758"/>
          </a:xfrm>
          <a:prstGeom prst="rect">
            <a:avLst/>
          </a:prstGeom>
          <a:noFill/>
          <a:ln>
            <a:noFill/>
          </a:ln>
        </p:spPr>
        <p:txBody>
          <a:bodyPr anchorCtr="0" anchor="ctr" bIns="35700" lIns="35700" spcFirstLastPara="1" rIns="35700" wrap="square" tIns="35700">
            <a:spAutoFit/>
          </a:bodyPr>
          <a:lstStyle/>
          <a:p>
            <a:pPr indent="0" lvl="0" marL="0" marR="0" rtl="0" algn="l">
              <a:lnSpc>
                <a:spcPct val="100000"/>
              </a:lnSpc>
              <a:spcBef>
                <a:spcPts val="0"/>
              </a:spcBef>
              <a:spcAft>
                <a:spcPts val="0"/>
              </a:spcAft>
              <a:buClr>
                <a:srgbClr val="000000"/>
              </a:buClr>
              <a:buSzPts val="1687"/>
              <a:buFont typeface="Arial"/>
              <a:buNone/>
            </a:pPr>
            <a:r>
              <a:rPr b="0" i="0" lang="en-US" sz="1687" u="none" cap="none" strike="noStrike">
                <a:solidFill>
                  <a:schemeClr val="dk1"/>
                </a:solidFill>
                <a:latin typeface="Gill Sans"/>
                <a:ea typeface="Gill Sans"/>
                <a:cs typeface="Gill Sans"/>
                <a:sym typeface="Gill Sans"/>
              </a:rPr>
              <a:t>Female</a:t>
            </a:r>
            <a:endParaRPr b="0" i="0" sz="1687" u="none" cap="none" strike="noStrike">
              <a:solidFill>
                <a:schemeClr val="dk1"/>
              </a:solidFill>
              <a:latin typeface="Gill Sans"/>
              <a:ea typeface="Gill Sans"/>
              <a:cs typeface="Gill Sans"/>
              <a:sym typeface="Gill Sans"/>
            </a:endParaRPr>
          </a:p>
        </p:txBody>
      </p:sp>
      <p:sp>
        <p:nvSpPr>
          <p:cNvPr id="653" name="Google Shape;653;p55"/>
          <p:cNvSpPr/>
          <p:nvPr/>
        </p:nvSpPr>
        <p:spPr>
          <a:xfrm>
            <a:off x="5712024" y="3940049"/>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54" name="Google Shape;654;p55"/>
          <p:cNvSpPr/>
          <p:nvPr/>
        </p:nvSpPr>
        <p:spPr>
          <a:xfrm>
            <a:off x="5595938" y="3056010"/>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55" name="Google Shape;655;p55"/>
          <p:cNvSpPr/>
          <p:nvPr/>
        </p:nvSpPr>
        <p:spPr>
          <a:xfrm>
            <a:off x="4935141" y="3323900"/>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56" name="Google Shape;656;p55"/>
          <p:cNvSpPr/>
          <p:nvPr/>
        </p:nvSpPr>
        <p:spPr>
          <a:xfrm>
            <a:off x="5578090" y="4336238"/>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57" name="Google Shape;657;p55"/>
          <p:cNvSpPr/>
          <p:nvPr/>
        </p:nvSpPr>
        <p:spPr>
          <a:xfrm>
            <a:off x="4167188" y="3591791"/>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58" name="Google Shape;658;p55"/>
          <p:cNvSpPr/>
          <p:nvPr/>
        </p:nvSpPr>
        <p:spPr>
          <a:xfrm>
            <a:off x="6488906" y="4931244"/>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59" name="Google Shape;659;p55"/>
          <p:cNvSpPr/>
          <p:nvPr/>
        </p:nvSpPr>
        <p:spPr>
          <a:xfrm>
            <a:off x="6488906" y="6002806"/>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60" name="Google Shape;660;p55"/>
          <p:cNvSpPr/>
          <p:nvPr/>
        </p:nvSpPr>
        <p:spPr>
          <a:xfrm>
            <a:off x="6935391" y="5743845"/>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61" name="Google Shape;661;p55"/>
          <p:cNvSpPr/>
          <p:nvPr/>
        </p:nvSpPr>
        <p:spPr>
          <a:xfrm>
            <a:off x="7480102" y="5475955"/>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62" name="Google Shape;662;p55"/>
          <p:cNvSpPr/>
          <p:nvPr/>
        </p:nvSpPr>
        <p:spPr>
          <a:xfrm>
            <a:off x="7747992" y="6011736"/>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63" name="Google Shape;663;p55"/>
          <p:cNvSpPr/>
          <p:nvPr/>
        </p:nvSpPr>
        <p:spPr>
          <a:xfrm>
            <a:off x="4354032" y="4352362"/>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64" name="Google Shape;664;p55"/>
          <p:cNvSpPr/>
          <p:nvPr/>
        </p:nvSpPr>
        <p:spPr>
          <a:xfrm>
            <a:off x="4421930" y="3792948"/>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65" name="Google Shape;665;p55"/>
          <p:cNvSpPr/>
          <p:nvPr/>
        </p:nvSpPr>
        <p:spPr>
          <a:xfrm>
            <a:off x="4354032" y="3211936"/>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66" name="Google Shape;666;p55"/>
          <p:cNvSpPr/>
          <p:nvPr/>
        </p:nvSpPr>
        <p:spPr>
          <a:xfrm>
            <a:off x="4793398" y="3669057"/>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67" name="Google Shape;667;p55"/>
          <p:cNvSpPr/>
          <p:nvPr/>
        </p:nvSpPr>
        <p:spPr>
          <a:xfrm>
            <a:off x="5351812" y="3476544"/>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68" name="Google Shape;668;p55"/>
          <p:cNvSpPr/>
          <p:nvPr/>
        </p:nvSpPr>
        <p:spPr>
          <a:xfrm>
            <a:off x="5338321" y="3798706"/>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69" name="Google Shape;669;p55"/>
          <p:cNvSpPr/>
          <p:nvPr/>
        </p:nvSpPr>
        <p:spPr>
          <a:xfrm>
            <a:off x="5764757" y="3577027"/>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70" name="Google Shape;670;p55"/>
          <p:cNvSpPr/>
          <p:nvPr/>
        </p:nvSpPr>
        <p:spPr>
          <a:xfrm>
            <a:off x="5102101" y="4318899"/>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71" name="Google Shape;671;p55"/>
          <p:cNvSpPr/>
          <p:nvPr/>
        </p:nvSpPr>
        <p:spPr>
          <a:xfrm>
            <a:off x="4830583" y="4052023"/>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72" name="Google Shape;672;p55"/>
          <p:cNvSpPr/>
          <p:nvPr/>
        </p:nvSpPr>
        <p:spPr>
          <a:xfrm>
            <a:off x="7100684" y="5034289"/>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73" name="Google Shape;673;p55"/>
          <p:cNvSpPr/>
          <p:nvPr/>
        </p:nvSpPr>
        <p:spPr>
          <a:xfrm>
            <a:off x="7751252" y="4994129"/>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74" name="Google Shape;674;p55"/>
          <p:cNvSpPr/>
          <p:nvPr/>
        </p:nvSpPr>
        <p:spPr>
          <a:xfrm>
            <a:off x="7480101" y="5190772"/>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75" name="Google Shape;675;p55"/>
          <p:cNvSpPr/>
          <p:nvPr/>
        </p:nvSpPr>
        <p:spPr>
          <a:xfrm>
            <a:off x="6335778" y="5278179"/>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76" name="Google Shape;676;p55"/>
          <p:cNvSpPr/>
          <p:nvPr/>
        </p:nvSpPr>
        <p:spPr>
          <a:xfrm>
            <a:off x="6966762" y="5364240"/>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77" name="Google Shape;677;p55"/>
          <p:cNvSpPr/>
          <p:nvPr/>
        </p:nvSpPr>
        <p:spPr>
          <a:xfrm>
            <a:off x="6596252" y="5498479"/>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78" name="Google Shape;678;p55"/>
          <p:cNvSpPr/>
          <p:nvPr/>
        </p:nvSpPr>
        <p:spPr>
          <a:xfrm>
            <a:off x="7938596" y="5270851"/>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79" name="Google Shape;679;p55"/>
          <p:cNvSpPr/>
          <p:nvPr/>
        </p:nvSpPr>
        <p:spPr>
          <a:xfrm>
            <a:off x="7838131" y="5648635"/>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
        <p:nvSpPr>
          <p:cNvPr id="680" name="Google Shape;680;p55"/>
          <p:cNvSpPr/>
          <p:nvPr/>
        </p:nvSpPr>
        <p:spPr>
          <a:xfrm>
            <a:off x="7299996" y="6016555"/>
            <a:ext cx="360212" cy="346935"/>
          </a:xfrm>
          <a:prstGeom prst="ellipse">
            <a:avLst/>
          </a:prstGeom>
          <a:noFill/>
          <a:ln cap="flat" cmpd="sng" w="25400">
            <a:solidFill>
              <a:srgbClr val="387FA9"/>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250"/>
              <a:buFont typeface="Arial"/>
              <a:buNone/>
            </a:pPr>
            <a:r>
              <a:t/>
            </a:r>
            <a:endParaRPr b="0" i="0" sz="225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500"/>
                                        <p:tgtEl>
                                          <p:spTgt spid="592"/>
                                        </p:tgtEl>
                                      </p:cBhvr>
                                    </p:animEffec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500"/>
                                        <p:tgtEl>
                                          <p:spTgt spid="593"/>
                                        </p:tgtEl>
                                      </p:cBhvr>
                                    </p:animEffect>
                                  </p:childTnLst>
                                </p:cTn>
                              </p:par>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500"/>
                                        <p:tgtEl>
                                          <p:spTgt spid="594"/>
                                        </p:tgtEl>
                                      </p:cBhvr>
                                    </p:animEffect>
                                  </p:childTnLst>
                                </p:cTn>
                              </p:par>
                              <p:par>
                                <p:cTn fill="hold" nodeType="with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500"/>
                                        <p:tgtEl>
                                          <p:spTgt spid="595"/>
                                        </p:tgtEl>
                                      </p:cBhvr>
                                    </p:animEffect>
                                  </p:childTnLst>
                                </p:cTn>
                              </p:par>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500"/>
                                        <p:tgtEl>
                                          <p:spTgt spid="596"/>
                                        </p:tgtEl>
                                      </p:cBhvr>
                                    </p:animEffec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500"/>
                                        <p:tgtEl>
                                          <p:spTgt spid="597"/>
                                        </p:tgtEl>
                                      </p:cBhvr>
                                    </p:animEffect>
                                  </p:childTnLst>
                                </p:cTn>
                              </p:par>
                              <p:par>
                                <p:cTn fill="hold" nodeType="with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5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5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500"/>
                                        <p:tgtEl>
                                          <p:spTgt spid="600"/>
                                        </p:tgtEl>
                                      </p:cBhvr>
                                    </p:animEffect>
                                  </p:childTnLst>
                                </p:cTn>
                              </p:par>
                              <p:par>
                                <p:cTn fill="hold" nodeType="with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500"/>
                                        <p:tgtEl>
                                          <p:spTgt spid="601"/>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500"/>
                                        <p:tgtEl>
                                          <p:spTgt spid="602"/>
                                        </p:tgtEl>
                                      </p:cBhvr>
                                    </p:animEffect>
                                  </p:childTnLst>
                                </p:cTn>
                              </p:par>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500"/>
                                        <p:tgtEl>
                                          <p:spTgt spid="603"/>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500"/>
                                        <p:tgtEl>
                                          <p:spTgt spid="604"/>
                                        </p:tgtEl>
                                      </p:cBhvr>
                                    </p:animEffect>
                                  </p:childTnLst>
                                </p:cTn>
                              </p:par>
                              <p:par>
                                <p:cTn fill="hold" nodeType="with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5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500"/>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500"/>
                                        <p:tgtEl>
                                          <p:spTgt spid="607"/>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500"/>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5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500"/>
                                        <p:tgtEl>
                                          <p:spTgt spid="610"/>
                                        </p:tgtEl>
                                      </p:cBhvr>
                                    </p:animEffect>
                                  </p:childTnLst>
                                </p:cTn>
                              </p:par>
                              <p:par>
                                <p:cTn fill="hold" nodeType="with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5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500"/>
                                        <p:tgtEl>
                                          <p:spTgt spid="612"/>
                                        </p:tgtEl>
                                      </p:cBhvr>
                                    </p:animEffec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500"/>
                                        <p:tgtEl>
                                          <p:spTgt spid="613"/>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500"/>
                                        <p:tgtEl>
                                          <p:spTgt spid="614"/>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5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5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5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5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5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5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500"/>
                                        <p:tgtEl>
                                          <p:spTgt spid="622"/>
                                        </p:tgtEl>
                                      </p:cBhvr>
                                    </p:animEffect>
                                  </p:childTnLst>
                                </p:cTn>
                              </p:par>
                              <p:par>
                                <p:cTn fill="hold" nodeType="with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5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5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5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500"/>
                                        <p:tgtEl>
                                          <p:spTgt spid="627"/>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5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5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5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5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500"/>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5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5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5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5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5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5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5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5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500"/>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5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500"/>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500"/>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5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500"/>
                                        <p:tgtEl>
                                          <p:spTgt spid="646"/>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5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5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5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5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5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500"/>
                                        <p:tgtEl>
                                          <p:spTgt spid="652"/>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500"/>
                                        <p:tgtEl>
                                          <p:spTgt spid="653"/>
                                        </p:tgtEl>
                                      </p:cBhvr>
                                    </p:animEffect>
                                  </p:childTnLst>
                                </p:cTn>
                              </p:par>
                              <p:par>
                                <p:cTn fill="hold" nodeType="with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5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500"/>
                                        <p:tgtEl>
                                          <p:spTgt spid="655"/>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5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5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5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5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5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500"/>
                                        <p:tgtEl>
                                          <p:spTgt spid="661"/>
                                        </p:tgtEl>
                                      </p:cBhvr>
                                    </p:animEffect>
                                  </p:childTnLst>
                                </p:cTn>
                              </p:par>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5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500"/>
                                        <p:tgtEl>
                                          <p:spTgt spid="663"/>
                                        </p:tgtEl>
                                      </p:cBhvr>
                                    </p:animEffect>
                                  </p:childTnLst>
                                </p:cTn>
                              </p:par>
                              <p:par>
                                <p:cTn fill="hold" nodeType="with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500"/>
                                        <p:tgtEl>
                                          <p:spTgt spid="664"/>
                                        </p:tgtEl>
                                      </p:cBhvr>
                                    </p:animEffect>
                                  </p:childTnLst>
                                </p:cTn>
                              </p:par>
                              <p:par>
                                <p:cTn fill="hold" nodeType="with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500"/>
                                        <p:tgtEl>
                                          <p:spTgt spid="665"/>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500"/>
                                        <p:tgtEl>
                                          <p:spTgt spid="666"/>
                                        </p:tgtEl>
                                      </p:cBhvr>
                                    </p:animEffect>
                                  </p:childTnLst>
                                </p:cTn>
                              </p:par>
                              <p:par>
                                <p:cTn fill="hold" nodeType="with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5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500"/>
                                        <p:tgtEl>
                                          <p:spTgt spid="668"/>
                                        </p:tgtEl>
                                      </p:cBhvr>
                                    </p:animEffect>
                                  </p:childTnLst>
                                </p:cTn>
                              </p:par>
                              <p:par>
                                <p:cTn fill="hold" nodeType="with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500"/>
                                        <p:tgtEl>
                                          <p:spTgt spid="669"/>
                                        </p:tgtEl>
                                      </p:cBhvr>
                                    </p:animEffect>
                                  </p:childTnLst>
                                </p:cTn>
                              </p:par>
                              <p:par>
                                <p:cTn fill="hold" nodeType="with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500"/>
                                        <p:tgtEl>
                                          <p:spTgt spid="670"/>
                                        </p:tgtEl>
                                      </p:cBhvr>
                                    </p:animEffect>
                                  </p:childTnLst>
                                </p:cTn>
                              </p:par>
                              <p:par>
                                <p:cTn fill="hold" nodeType="with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500"/>
                                        <p:tgtEl>
                                          <p:spTgt spid="671"/>
                                        </p:tgtEl>
                                      </p:cBhvr>
                                    </p:animEffect>
                                  </p:childTnLst>
                                </p:cTn>
                              </p:par>
                              <p:par>
                                <p:cTn fill="hold" nodeType="with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500"/>
                                        <p:tgtEl>
                                          <p:spTgt spid="672"/>
                                        </p:tgtEl>
                                      </p:cBhvr>
                                    </p:animEffect>
                                  </p:childTnLst>
                                </p:cTn>
                              </p:par>
                              <p:par>
                                <p:cTn fill="hold" nodeType="with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500"/>
                                        <p:tgtEl>
                                          <p:spTgt spid="673"/>
                                        </p:tgtEl>
                                      </p:cBhvr>
                                    </p:animEffect>
                                  </p:childTnLst>
                                </p:cTn>
                              </p:par>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500"/>
                                        <p:tgtEl>
                                          <p:spTgt spid="674"/>
                                        </p:tgtEl>
                                      </p:cBhvr>
                                    </p:animEffect>
                                  </p:childTnLst>
                                </p:cTn>
                              </p:par>
                              <p:par>
                                <p:cTn fill="hold" nodeType="with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500"/>
                                        <p:tgtEl>
                                          <p:spTgt spid="675"/>
                                        </p:tgtEl>
                                      </p:cBhvr>
                                    </p:animEffect>
                                  </p:childTnLst>
                                </p:cTn>
                              </p:par>
                              <p:par>
                                <p:cTn fill="hold" nodeType="with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500"/>
                                        <p:tgtEl>
                                          <p:spTgt spid="676"/>
                                        </p:tgtEl>
                                      </p:cBhvr>
                                    </p:animEffect>
                                  </p:childTnLst>
                                </p:cTn>
                              </p:par>
                              <p:par>
                                <p:cTn fill="hold" nodeType="with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500"/>
                                        <p:tgtEl>
                                          <p:spTgt spid="677"/>
                                        </p:tgtEl>
                                      </p:cBhvr>
                                    </p:animEffect>
                                  </p:childTnLst>
                                </p:cTn>
                              </p:par>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500"/>
                                        <p:tgtEl>
                                          <p:spTgt spid="678"/>
                                        </p:tgtEl>
                                      </p:cBhvr>
                                    </p:animEffect>
                                  </p:childTnLst>
                                </p:cTn>
                              </p:par>
                              <p:par>
                                <p:cTn fill="hold" nodeType="with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500"/>
                                        <p:tgtEl>
                                          <p:spTgt spid="679"/>
                                        </p:tgtEl>
                                      </p:cBhvr>
                                    </p:animEffect>
                                  </p:childTnLst>
                                </p:cTn>
                              </p:par>
                              <p:par>
                                <p:cTn fill="hold" nodeType="with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500"/>
                                        <p:tgtEl>
                                          <p:spTgt spid="6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ill Sans"/>
              <a:buNone/>
            </a:pPr>
            <a:r>
              <a:rPr lang="en-US"/>
              <a:t>Statistical Fairness Notions</a:t>
            </a:r>
            <a:endParaRPr/>
          </a:p>
        </p:txBody>
      </p:sp>
      <p:sp>
        <p:nvSpPr>
          <p:cNvPr id="686" name="Google Shape;686;p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problem: Statistical constraints averaged over coarse subgroups can be “gerrymandered” to pack unfairness into structured subgroups. </a:t>
            </a:r>
            <a:endParaRPr/>
          </a:p>
          <a:p>
            <a:pPr indent="-228600" lvl="1" marL="685800" rtl="0" algn="l">
              <a:lnSpc>
                <a:spcPct val="90000"/>
              </a:lnSpc>
              <a:spcBef>
                <a:spcPts val="500"/>
              </a:spcBef>
              <a:spcAft>
                <a:spcPts val="0"/>
              </a:spcAft>
              <a:buClr>
                <a:schemeClr val="dk1"/>
              </a:buClr>
              <a:buSzPts val="2400"/>
              <a:buChar char="•"/>
            </a:pPr>
            <a:r>
              <a:rPr lang="en-US"/>
              <a:t>No reason to expect it won’t happen with standard optimization techniques: we will see it does. </a:t>
            </a:r>
            <a:endParaRPr/>
          </a:p>
          <a:p>
            <a:pPr indent="-228600" lvl="0" marL="228600" rtl="0" algn="l">
              <a:lnSpc>
                <a:spcPct val="90000"/>
              </a:lnSpc>
              <a:spcBef>
                <a:spcPts val="1000"/>
              </a:spcBef>
              <a:spcAft>
                <a:spcPts val="0"/>
              </a:spcAft>
              <a:buClr>
                <a:schemeClr val="dk1"/>
              </a:buClr>
              <a:buSzPts val="2800"/>
              <a:buChar char="•"/>
            </a:pPr>
            <a:r>
              <a:rPr lang="en-US"/>
              <a:t>Just add “green men”, “blue women”, etc. as protected subgroups? </a:t>
            </a:r>
            <a:endParaRPr/>
          </a:p>
          <a:p>
            <a:pPr indent="-228600" lvl="1" marL="685800" rtl="0" algn="l">
              <a:lnSpc>
                <a:spcPct val="90000"/>
              </a:lnSpc>
              <a:spcBef>
                <a:spcPts val="500"/>
              </a:spcBef>
              <a:spcAft>
                <a:spcPts val="0"/>
              </a:spcAft>
              <a:buClr>
                <a:schemeClr val="dk1"/>
              </a:buClr>
              <a:buSzPts val="2400"/>
              <a:buChar char="•"/>
            </a:pPr>
            <a:r>
              <a:rPr lang="en-US"/>
              <a:t>What about other groups?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Recap: Fairness Definitions</a:t>
            </a:r>
            <a:endParaRPr/>
          </a:p>
        </p:txBody>
      </p:sp>
      <p:pic>
        <p:nvPicPr>
          <p:cNvPr id="692" name="Google Shape;692;p62"/>
          <p:cNvPicPr preferRelativeResize="0"/>
          <p:nvPr/>
        </p:nvPicPr>
        <p:blipFill rotWithShape="1">
          <a:blip r:embed="rId3">
            <a:alphaModFix/>
          </a:blip>
          <a:srcRect b="0" l="0" r="0" t="0"/>
          <a:stretch/>
        </p:blipFill>
        <p:spPr>
          <a:xfrm>
            <a:off x="1114425" y="1580313"/>
            <a:ext cx="9963150" cy="4095750"/>
          </a:xfrm>
          <a:prstGeom prst="rect">
            <a:avLst/>
          </a:prstGeom>
          <a:noFill/>
          <a:ln>
            <a:noFill/>
          </a:ln>
        </p:spPr>
      </p:pic>
      <p:sp>
        <p:nvSpPr>
          <p:cNvPr id="693" name="Google Shape;693;p62"/>
          <p:cNvSpPr txBox="1"/>
          <p:nvPr/>
        </p:nvSpPr>
        <p:spPr>
          <a:xfrm>
            <a:off x="79225" y="5676075"/>
            <a:ext cx="6518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222222"/>
                </a:solidFill>
                <a:highlight>
                  <a:srgbClr val="FFFFFF"/>
                </a:highlight>
                <a:latin typeface="Arial"/>
                <a:ea typeface="Arial"/>
                <a:cs typeface="Arial"/>
                <a:sym typeface="Arial"/>
              </a:rPr>
              <a:t>Mehrabi, Ninareh, et al. "A survey on bias and fairness in machine learning." </a:t>
            </a:r>
            <a:r>
              <a:rPr b="0" i="1" lang="en-US" sz="1200" u="none" cap="none" strike="noStrike">
                <a:solidFill>
                  <a:srgbClr val="222222"/>
                </a:solidFill>
                <a:highlight>
                  <a:srgbClr val="FFFFFF"/>
                </a:highlight>
                <a:latin typeface="Arial"/>
                <a:ea typeface="Arial"/>
                <a:cs typeface="Arial"/>
                <a:sym typeface="Arial"/>
              </a:rPr>
              <a:t>ACM Computing Surveys (CSUR)</a:t>
            </a:r>
            <a:r>
              <a:rPr b="0" i="0" lang="en-US" sz="1200" u="none" cap="none" strike="noStrike">
                <a:solidFill>
                  <a:srgbClr val="222222"/>
                </a:solidFill>
                <a:highlight>
                  <a:srgbClr val="FFFFFF"/>
                </a:highlight>
                <a:latin typeface="Arial"/>
                <a:ea typeface="Arial"/>
                <a:cs typeface="Arial"/>
                <a:sym typeface="Arial"/>
              </a:rPr>
              <a:t> 54.6 (2021): 1-35.</a:t>
            </a:r>
            <a:endParaRPr b="0" i="0" sz="1600" u="none" cap="none" strike="noStrike">
              <a:solidFill>
                <a:srgbClr val="000000"/>
              </a:solidFill>
              <a:latin typeface="Calibri"/>
              <a:ea typeface="Calibri"/>
              <a:cs typeface="Calibri"/>
              <a:sym typeface="Calibri"/>
            </a:endParaRPr>
          </a:p>
        </p:txBody>
      </p:sp>
      <p:sp>
        <p:nvSpPr>
          <p:cNvPr id="694" name="Google Shape;694;p62"/>
          <p:cNvSpPr txBox="1"/>
          <p:nvPr/>
        </p:nvSpPr>
        <p:spPr>
          <a:xfrm>
            <a:off x="8580125" y="964725"/>
            <a:ext cx="30162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Calibri"/>
                <a:ea typeface="Calibri"/>
                <a:cs typeface="Calibri"/>
                <a:sym typeface="Calibri"/>
                <a:hlinkClick r:id="rId4"/>
              </a:rPr>
              <a:t>https://arxiv.org/pdf/1908.09635.pdf</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Calibri"/>
                <a:ea typeface="Calibri"/>
                <a:cs typeface="Calibri"/>
                <a:sym typeface="Calibri"/>
              </a:rPr>
              <a:t>Read Section 4.1</a:t>
            </a:r>
            <a:endParaRPr b="1" i="1" sz="1400" u="none" cap="none" strike="noStrike">
              <a:solidFill>
                <a:srgbClr val="000000"/>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p63"/>
          <p:cNvPicPr preferRelativeResize="0"/>
          <p:nvPr/>
        </p:nvPicPr>
        <p:blipFill rotWithShape="1">
          <a:blip r:embed="rId3">
            <a:alphaModFix/>
          </a:blip>
          <a:srcRect b="0" l="0" r="0" t="0"/>
          <a:stretch/>
        </p:blipFill>
        <p:spPr>
          <a:xfrm>
            <a:off x="309880" y="120860"/>
            <a:ext cx="11492596" cy="598932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Setup - FTU</a:t>
            </a:r>
            <a:endParaRPr/>
          </a:p>
        </p:txBody>
      </p:sp>
      <p:pic>
        <p:nvPicPr>
          <p:cNvPr id="706" name="Google Shape;706;p64"/>
          <p:cNvPicPr preferRelativeResize="0"/>
          <p:nvPr/>
        </p:nvPicPr>
        <p:blipFill rotWithShape="1">
          <a:blip r:embed="rId3">
            <a:alphaModFix/>
          </a:blip>
          <a:srcRect b="0" l="0" r="0" t="0"/>
          <a:stretch/>
        </p:blipFill>
        <p:spPr>
          <a:xfrm>
            <a:off x="3585722" y="0"/>
            <a:ext cx="8563855" cy="6858000"/>
          </a:xfrm>
          <a:prstGeom prst="rect">
            <a:avLst/>
          </a:prstGeom>
          <a:noFill/>
          <a:ln>
            <a:noFill/>
          </a:ln>
        </p:spPr>
      </p:pic>
      <p:cxnSp>
        <p:nvCxnSpPr>
          <p:cNvPr id="707" name="Google Shape;707;p64"/>
          <p:cNvCxnSpPr/>
          <p:nvPr/>
        </p:nvCxnSpPr>
        <p:spPr>
          <a:xfrm>
            <a:off x="5543550" y="674370"/>
            <a:ext cx="422910" cy="0"/>
          </a:xfrm>
          <a:prstGeom prst="straightConnector1">
            <a:avLst/>
          </a:prstGeom>
          <a:noFill/>
          <a:ln cap="flat" cmpd="sng" w="34925">
            <a:solidFill>
              <a:srgbClr val="FF0000"/>
            </a:solidFill>
            <a:prstDash val="solid"/>
            <a:miter lim="800000"/>
            <a:headEnd len="sm" w="sm" type="none"/>
            <a:tailEnd len="sm" w="sm" type="none"/>
          </a:ln>
        </p:spPr>
      </p:cxnSp>
      <p:cxnSp>
        <p:nvCxnSpPr>
          <p:cNvPr id="708" name="Google Shape;708;p64"/>
          <p:cNvCxnSpPr/>
          <p:nvPr/>
        </p:nvCxnSpPr>
        <p:spPr>
          <a:xfrm>
            <a:off x="9353550" y="674370"/>
            <a:ext cx="422910" cy="0"/>
          </a:xfrm>
          <a:prstGeom prst="straightConnector1">
            <a:avLst/>
          </a:prstGeom>
          <a:noFill/>
          <a:ln cap="flat" cmpd="sng" w="34925">
            <a:solidFill>
              <a:srgbClr val="FF0000"/>
            </a:solidFill>
            <a:prstDash val="solid"/>
            <a:miter lim="800000"/>
            <a:headEnd len="sm" w="sm" type="none"/>
            <a:tailEnd len="sm" w="sm" type="none"/>
          </a:ln>
        </p:spPr>
      </p:cxnSp>
      <p:sp>
        <p:nvSpPr>
          <p:cNvPr id="709" name="Google Shape;709;p64"/>
          <p:cNvSpPr txBox="1"/>
          <p:nvPr/>
        </p:nvSpPr>
        <p:spPr>
          <a:xfrm>
            <a:off x="212470" y="3720345"/>
            <a:ext cx="3373252"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Treatments:</a:t>
            </a:r>
            <a:endParaRPr b="1"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1800"/>
              <a:buFont typeface="Calibri"/>
              <a:buAutoNum type="arabicPeriod"/>
            </a:pPr>
            <a:r>
              <a:rPr b="1" i="0" lang="en-US" sz="1800" u="none" cap="none" strike="noStrike">
                <a:solidFill>
                  <a:schemeClr val="dk1"/>
                </a:solidFill>
                <a:latin typeface="Calibri"/>
                <a:ea typeface="Calibri"/>
                <a:cs typeface="Calibri"/>
                <a:sym typeface="Calibri"/>
              </a:rPr>
              <a:t>55/50</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Calibri"/>
              <a:buAutoNum type="arabicPeriod"/>
            </a:pPr>
            <a:r>
              <a:rPr b="1" i="0" lang="en-US" sz="1800" u="none" cap="none" strike="noStrike">
                <a:solidFill>
                  <a:schemeClr val="dk1"/>
                </a:solidFill>
                <a:latin typeface="Calibri"/>
                <a:ea typeface="Calibri"/>
                <a:cs typeface="Calibri"/>
                <a:sym typeface="Calibri"/>
              </a:rPr>
              <a:t>70/40</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Calibri"/>
              <a:buAutoNum type="arabicPeriod"/>
            </a:pPr>
            <a:r>
              <a:rPr b="1" i="0" lang="en-US" sz="1800" u="none" cap="none" strike="noStrike">
                <a:solidFill>
                  <a:schemeClr val="dk1"/>
                </a:solidFill>
                <a:latin typeface="Calibri"/>
                <a:ea typeface="Calibri"/>
                <a:cs typeface="Calibri"/>
                <a:sym typeface="Calibri"/>
              </a:rPr>
              <a:t>90/10</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Calibri"/>
              <a:buAutoNum type="arabicPeriod"/>
            </a:pPr>
            <a:r>
              <a:rPr b="1" i="0" lang="en-US" sz="1800" u="none" cap="none" strike="noStrike">
                <a:solidFill>
                  <a:schemeClr val="dk1"/>
                </a:solidFill>
                <a:latin typeface="Calibri"/>
                <a:ea typeface="Calibri"/>
                <a:cs typeface="Calibri"/>
                <a:sym typeface="Calibri"/>
              </a:rPr>
              <a:t>100/20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15" name="Google Shape;715;p6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716" name="Google Shape;716;p65"/>
          <p:cNvPicPr preferRelativeResize="0"/>
          <p:nvPr/>
        </p:nvPicPr>
        <p:blipFill rotWithShape="1">
          <a:blip r:embed="rId3">
            <a:alphaModFix/>
          </a:blip>
          <a:srcRect b="0" l="0" r="0" t="0"/>
          <a:stretch/>
        </p:blipFill>
        <p:spPr>
          <a:xfrm>
            <a:off x="3715952" y="0"/>
            <a:ext cx="4381723" cy="6858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Task 2</a:t>
            </a:r>
            <a:endParaRPr/>
          </a:p>
        </p:txBody>
      </p:sp>
      <p:pic>
        <p:nvPicPr>
          <p:cNvPr id="722" name="Google Shape;722;p66"/>
          <p:cNvPicPr preferRelativeResize="0"/>
          <p:nvPr/>
        </p:nvPicPr>
        <p:blipFill rotWithShape="1">
          <a:blip r:embed="rId3">
            <a:alphaModFix/>
          </a:blip>
          <a:srcRect b="0" l="0" r="0" t="0"/>
          <a:stretch/>
        </p:blipFill>
        <p:spPr>
          <a:xfrm>
            <a:off x="4491314" y="0"/>
            <a:ext cx="6144350" cy="6858000"/>
          </a:xfrm>
          <a:prstGeom prst="rect">
            <a:avLst/>
          </a:prstGeom>
          <a:noFill/>
          <a:ln>
            <a:noFill/>
          </a:ln>
        </p:spPr>
      </p:pic>
      <p:sp>
        <p:nvSpPr>
          <p:cNvPr id="723" name="Google Shape;723;p66"/>
          <p:cNvSpPr txBox="1"/>
          <p:nvPr/>
        </p:nvSpPr>
        <p:spPr>
          <a:xfrm>
            <a:off x="122529" y="2536122"/>
            <a:ext cx="3373252"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Treatments:</a:t>
            </a:r>
            <a:endParaRPr b="1"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1800"/>
              <a:buFont typeface="Calibri"/>
              <a:buAutoNum type="arabicPeriod"/>
            </a:pPr>
            <a:r>
              <a:rPr b="1" i="0" lang="en-US" sz="1800" u="none" cap="none" strike="noStrike">
                <a:solidFill>
                  <a:schemeClr val="dk1"/>
                </a:solidFill>
                <a:latin typeface="Calibri"/>
                <a:ea typeface="Calibri"/>
                <a:cs typeface="Calibri"/>
                <a:sym typeface="Calibri"/>
              </a:rPr>
              <a:t>55/50</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Calibri"/>
              <a:buAutoNum type="arabicPeriod"/>
            </a:pPr>
            <a:r>
              <a:rPr b="1" i="0" lang="en-US" sz="1800" u="none" cap="none" strike="noStrike">
                <a:solidFill>
                  <a:schemeClr val="dk1"/>
                </a:solidFill>
                <a:latin typeface="Calibri"/>
                <a:ea typeface="Calibri"/>
                <a:cs typeface="Calibri"/>
                <a:sym typeface="Calibri"/>
              </a:rPr>
              <a:t>70/40</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Calibri"/>
              <a:buAutoNum type="arabicPeriod"/>
            </a:pPr>
            <a:r>
              <a:rPr b="1" i="0" lang="en-US" sz="1800" u="none" cap="none" strike="noStrike">
                <a:solidFill>
                  <a:schemeClr val="dk1"/>
                </a:solidFill>
                <a:latin typeface="Calibri"/>
                <a:ea typeface="Calibri"/>
                <a:cs typeface="Calibri"/>
                <a:sym typeface="Calibri"/>
              </a:rPr>
              <a:t>90/10</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Calibri"/>
              <a:buAutoNum type="arabicPeriod"/>
            </a:pPr>
            <a:r>
              <a:rPr b="1" i="0" lang="en-US" sz="1800" u="none" cap="none" strike="noStrike">
                <a:solidFill>
                  <a:schemeClr val="dk1"/>
                </a:solidFill>
                <a:latin typeface="Calibri"/>
                <a:ea typeface="Calibri"/>
                <a:cs typeface="Calibri"/>
                <a:sym typeface="Calibri"/>
              </a:rPr>
              <a:t>100/20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Varied Race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pic>
        <p:nvPicPr>
          <p:cNvPr id="728" name="Google Shape;728;p67"/>
          <p:cNvPicPr preferRelativeResize="0"/>
          <p:nvPr/>
        </p:nvPicPr>
        <p:blipFill rotWithShape="1">
          <a:blip r:embed="rId3">
            <a:alphaModFix/>
          </a:blip>
          <a:srcRect b="0" l="0" r="0" t="0"/>
          <a:stretch/>
        </p:blipFill>
        <p:spPr>
          <a:xfrm>
            <a:off x="911144" y="0"/>
            <a:ext cx="4851779" cy="6858000"/>
          </a:xfrm>
          <a:prstGeom prst="rect">
            <a:avLst/>
          </a:prstGeom>
          <a:noFill/>
          <a:ln>
            <a:noFill/>
          </a:ln>
        </p:spPr>
      </p:pic>
      <p:sp>
        <p:nvSpPr>
          <p:cNvPr id="729" name="Google Shape;729;p67"/>
          <p:cNvSpPr txBox="1"/>
          <p:nvPr/>
        </p:nvSpPr>
        <p:spPr>
          <a:xfrm rot="-5400000">
            <a:off x="-719527" y="3244334"/>
            <a:ext cx="289201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White Candidate Gets More</a:t>
            </a:r>
            <a:endParaRPr b="0" i="0" sz="1400" u="none" cap="none" strike="noStrike">
              <a:solidFill>
                <a:srgbClr val="000000"/>
              </a:solidFill>
              <a:latin typeface="Arial"/>
              <a:ea typeface="Arial"/>
              <a:cs typeface="Arial"/>
              <a:sym typeface="Arial"/>
            </a:endParaRPr>
          </a:p>
        </p:txBody>
      </p:sp>
      <p:pic>
        <p:nvPicPr>
          <p:cNvPr id="730" name="Google Shape;730;p67"/>
          <p:cNvPicPr preferRelativeResize="0"/>
          <p:nvPr/>
        </p:nvPicPr>
        <p:blipFill rotWithShape="1">
          <a:blip r:embed="rId4">
            <a:alphaModFix/>
          </a:blip>
          <a:srcRect b="0" l="0" r="0" t="0"/>
          <a:stretch/>
        </p:blipFill>
        <p:spPr>
          <a:xfrm>
            <a:off x="7019394" y="0"/>
            <a:ext cx="4743198" cy="6858000"/>
          </a:xfrm>
          <a:prstGeom prst="rect">
            <a:avLst/>
          </a:prstGeom>
          <a:noFill/>
          <a:ln>
            <a:noFill/>
          </a:ln>
        </p:spPr>
      </p:pic>
      <p:sp>
        <p:nvSpPr>
          <p:cNvPr id="731" name="Google Shape;731;p67"/>
          <p:cNvSpPr txBox="1"/>
          <p:nvPr/>
        </p:nvSpPr>
        <p:spPr>
          <a:xfrm rot="-5400000">
            <a:off x="5473233" y="3244335"/>
            <a:ext cx="272299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Black Candidate Gets More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111053cf010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“Redlining” – discrimination by </a:t>
            </a:r>
            <a:r>
              <a:rPr lang="en-US" strike="sngStrike"/>
              <a:t>race</a:t>
            </a:r>
            <a:r>
              <a:rPr lang="en-US"/>
              <a:t> zipcode</a:t>
            </a:r>
            <a:endParaRPr/>
          </a:p>
        </p:txBody>
      </p:sp>
      <p:sp>
        <p:nvSpPr>
          <p:cNvPr id="134" name="Google Shape;134;g111053cf010_0_0"/>
          <p:cNvSpPr txBox="1"/>
          <p:nvPr>
            <p:ph idx="1" type="body"/>
          </p:nvPr>
        </p:nvSpPr>
        <p:spPr>
          <a:xfrm>
            <a:off x="561776" y="2477323"/>
            <a:ext cx="9540900" cy="40740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1000"/>
              </a:spcBef>
              <a:spcAft>
                <a:spcPts val="0"/>
              </a:spcAft>
              <a:buClr>
                <a:schemeClr val="dk1"/>
              </a:buClr>
              <a:buSzPts val="1800"/>
              <a:buNone/>
            </a:pPr>
            <a:r>
              <a:t/>
            </a:r>
            <a:endParaRPr/>
          </a:p>
        </p:txBody>
      </p:sp>
      <p:pic>
        <p:nvPicPr>
          <p:cNvPr descr="Racism After Redlining | AAIHS" id="135" name="Google Shape;135;g111053cf010_0_0"/>
          <p:cNvPicPr preferRelativeResize="0"/>
          <p:nvPr/>
        </p:nvPicPr>
        <p:blipFill rotWithShape="1">
          <a:blip r:embed="rId3">
            <a:alphaModFix/>
          </a:blip>
          <a:srcRect b="0" l="0" r="0" t="0"/>
          <a:stretch/>
        </p:blipFill>
        <p:spPr>
          <a:xfrm>
            <a:off x="1028452" y="1432308"/>
            <a:ext cx="9074260" cy="534949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g111053cf010_0_9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Other Definitions: Equity</a:t>
            </a:r>
            <a:endParaRPr/>
          </a:p>
        </p:txBody>
      </p:sp>
      <p:pic>
        <p:nvPicPr>
          <p:cNvPr id="738" name="Google Shape;738;g111053cf010_0_94"/>
          <p:cNvPicPr preferRelativeResize="0"/>
          <p:nvPr/>
        </p:nvPicPr>
        <p:blipFill rotWithShape="1">
          <a:blip r:embed="rId3">
            <a:alphaModFix/>
          </a:blip>
          <a:srcRect b="0" l="0" r="0" t="0"/>
          <a:stretch/>
        </p:blipFill>
        <p:spPr>
          <a:xfrm>
            <a:off x="371800" y="2034752"/>
            <a:ext cx="6116912" cy="3702350"/>
          </a:xfrm>
          <a:prstGeom prst="rect">
            <a:avLst/>
          </a:prstGeom>
          <a:noFill/>
          <a:ln>
            <a:noFill/>
          </a:ln>
        </p:spPr>
      </p:pic>
      <p:pic>
        <p:nvPicPr>
          <p:cNvPr id="739" name="Google Shape;739;g111053cf010_0_94"/>
          <p:cNvPicPr preferRelativeResize="0"/>
          <p:nvPr/>
        </p:nvPicPr>
        <p:blipFill rotWithShape="1">
          <a:blip r:embed="rId4">
            <a:alphaModFix/>
          </a:blip>
          <a:srcRect b="0" l="0" r="0" t="0"/>
          <a:stretch/>
        </p:blipFill>
        <p:spPr>
          <a:xfrm>
            <a:off x="6989375" y="836875"/>
            <a:ext cx="4598275" cy="1516225"/>
          </a:xfrm>
          <a:prstGeom prst="rect">
            <a:avLst/>
          </a:prstGeom>
          <a:noFill/>
          <a:ln>
            <a:noFill/>
          </a:ln>
        </p:spPr>
      </p:pic>
      <p:pic>
        <p:nvPicPr>
          <p:cNvPr id="740" name="Google Shape;740;g111053cf010_0_94"/>
          <p:cNvPicPr preferRelativeResize="0"/>
          <p:nvPr/>
        </p:nvPicPr>
        <p:blipFill rotWithShape="1">
          <a:blip r:embed="rId5">
            <a:alphaModFix/>
          </a:blip>
          <a:srcRect b="0" l="0" r="0" t="0"/>
          <a:stretch/>
        </p:blipFill>
        <p:spPr>
          <a:xfrm>
            <a:off x="7599650" y="2353100"/>
            <a:ext cx="3377726" cy="370234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g111053cf010_0_10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Fairness</a:t>
            </a:r>
            <a:endParaRPr/>
          </a:p>
        </p:txBody>
      </p:sp>
      <p:sp>
        <p:nvSpPr>
          <p:cNvPr id="746" name="Google Shape;746;g111053cf010_0_106"/>
          <p:cNvSpPr txBox="1"/>
          <p:nvPr/>
        </p:nvSpPr>
        <p:spPr>
          <a:xfrm>
            <a:off x="1243583" y="1156200"/>
            <a:ext cx="4641300" cy="735300"/>
          </a:xfrm>
          <a:prstGeom prst="rect">
            <a:avLst/>
          </a:prstGeom>
          <a:noFill/>
          <a:ln>
            <a:noFill/>
          </a:ln>
        </p:spPr>
        <p:txBody>
          <a:bodyPr anchorCtr="0" anchor="b"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Calibri"/>
                <a:ea typeface="Calibri"/>
                <a:cs typeface="Calibri"/>
                <a:sym typeface="Calibri"/>
              </a:rPr>
              <a:t>Allocation Harms</a:t>
            </a:r>
            <a:endParaRPr b="0" i="0" sz="3200" u="none" cap="none" strike="noStrike">
              <a:solidFill>
                <a:srgbClr val="000000"/>
              </a:solidFill>
              <a:latin typeface="Calibri"/>
              <a:ea typeface="Calibri"/>
              <a:cs typeface="Calibri"/>
              <a:sym typeface="Calibri"/>
            </a:endParaRPr>
          </a:p>
        </p:txBody>
      </p:sp>
      <p:sp>
        <p:nvSpPr>
          <p:cNvPr id="747" name="Google Shape;747;g111053cf010_0_106"/>
          <p:cNvSpPr txBox="1"/>
          <p:nvPr/>
        </p:nvSpPr>
        <p:spPr>
          <a:xfrm>
            <a:off x="1243583" y="1808625"/>
            <a:ext cx="4641300" cy="4740900"/>
          </a:xfrm>
          <a:prstGeom prst="rect">
            <a:avLst/>
          </a:prstGeom>
          <a:noFill/>
          <a:ln>
            <a:noFill/>
          </a:ln>
        </p:spPr>
        <p:txBody>
          <a:bodyPr anchorCtr="0" anchor="t" bIns="60925" lIns="121900" spcFirstLastPara="1" rIns="121900" wrap="square" tIns="60925">
            <a:normAutofit lnSpcReduction="20000"/>
          </a:bodyPr>
          <a:lstStyle/>
          <a:p>
            <a:pPr indent="-457200" lvl="0" marL="457200" marR="0" rtl="0" algn="l">
              <a:lnSpc>
                <a:spcPct val="100000"/>
              </a:lnSpc>
              <a:spcBef>
                <a:spcPts val="0"/>
              </a:spcBef>
              <a:spcAft>
                <a:spcPts val="0"/>
              </a:spcAft>
              <a:buClr>
                <a:srgbClr val="000000"/>
              </a:buClr>
              <a:buSzPts val="3200"/>
              <a:buFont typeface="Arial"/>
              <a:buChar char="•"/>
            </a:pPr>
            <a:r>
              <a:rPr b="0" i="0" lang="en-US" sz="3200" u="none" cap="none" strike="noStrike">
                <a:solidFill>
                  <a:srgbClr val="000000"/>
                </a:solidFill>
                <a:latin typeface="Calibri"/>
                <a:ea typeface="Calibri"/>
                <a:cs typeface="Calibri"/>
                <a:sym typeface="Calibri"/>
              </a:rPr>
              <a:t>“A system withholds certain resources or opportunities from some groups.”*</a:t>
            </a:r>
            <a:endParaRPr b="0" i="0" sz="3200" u="none" cap="none" strike="noStrike">
              <a:solidFill>
                <a:srgbClr val="000000"/>
              </a:solidFill>
              <a:latin typeface="Calibri"/>
              <a:ea typeface="Calibri"/>
              <a:cs typeface="Calibri"/>
              <a:sym typeface="Calibri"/>
            </a:endParaRPr>
          </a:p>
          <a:p>
            <a:pPr indent="-457200" lvl="0" marL="457200" marR="0" rtl="0" algn="l">
              <a:lnSpc>
                <a:spcPct val="100000"/>
              </a:lnSpc>
              <a:spcBef>
                <a:spcPts val="600"/>
              </a:spcBef>
              <a:spcAft>
                <a:spcPts val="0"/>
              </a:spcAft>
              <a:buClr>
                <a:srgbClr val="000000"/>
              </a:buClr>
              <a:buSzPts val="3200"/>
              <a:buFont typeface="Arial"/>
              <a:buChar char="•"/>
            </a:pPr>
            <a:r>
              <a:rPr b="0" i="0" lang="en-US" sz="3200" u="none" cap="none" strike="noStrike">
                <a:solidFill>
                  <a:srgbClr val="000000"/>
                </a:solidFill>
                <a:latin typeface="Calibri"/>
                <a:ea typeface="Calibri"/>
                <a:cs typeface="Calibri"/>
                <a:sym typeface="Calibri"/>
              </a:rPr>
              <a:t>E.g. Loan allocation systems.</a:t>
            </a:r>
            <a:endParaRPr b="0" i="0" sz="3200" u="none" cap="none" strike="noStrike">
              <a:solidFill>
                <a:srgbClr val="000000"/>
              </a:solidFill>
              <a:latin typeface="Calibri"/>
              <a:ea typeface="Calibri"/>
              <a:cs typeface="Calibri"/>
              <a:sym typeface="Calibri"/>
            </a:endParaRPr>
          </a:p>
          <a:p>
            <a:pPr indent="-254000" lvl="0" marL="457200" marR="0" rtl="0" algn="l">
              <a:lnSpc>
                <a:spcPct val="100000"/>
              </a:lnSpc>
              <a:spcBef>
                <a:spcPts val="600"/>
              </a:spcBef>
              <a:spcAft>
                <a:spcPts val="0"/>
              </a:spcAft>
              <a:buClr>
                <a:srgbClr val="000000"/>
              </a:buClr>
              <a:buSzPts val="3200"/>
              <a:buFont typeface="Arial"/>
              <a:buNone/>
            </a:pPr>
            <a:r>
              <a:t/>
            </a:r>
            <a:endParaRPr b="0" i="0" sz="3200" u="none" cap="none" strike="noStrike">
              <a:solidFill>
                <a:srgbClr val="000000"/>
              </a:solidFill>
              <a:latin typeface="Calibri"/>
              <a:ea typeface="Calibri"/>
              <a:cs typeface="Calibri"/>
              <a:sym typeface="Calibri"/>
            </a:endParaRPr>
          </a:p>
          <a:p>
            <a:pPr indent="-254000" lvl="0" marL="457200" marR="0" rtl="0" algn="l">
              <a:lnSpc>
                <a:spcPct val="100000"/>
              </a:lnSpc>
              <a:spcBef>
                <a:spcPts val="600"/>
              </a:spcBef>
              <a:spcAft>
                <a:spcPts val="0"/>
              </a:spcAft>
              <a:buClr>
                <a:srgbClr val="000000"/>
              </a:buClr>
              <a:buSzPts val="3200"/>
              <a:buFont typeface="Arial"/>
              <a:buNone/>
            </a:pPr>
            <a:r>
              <a:t/>
            </a:r>
            <a:endParaRPr b="0" i="0" sz="3200" u="none" cap="none" strike="noStrike">
              <a:solidFill>
                <a:srgbClr val="000000"/>
              </a:solidFill>
              <a:latin typeface="Calibri"/>
              <a:ea typeface="Calibri"/>
              <a:cs typeface="Calibri"/>
              <a:sym typeface="Calibri"/>
            </a:endParaRPr>
          </a:p>
          <a:p>
            <a:pPr indent="-254000" lvl="0" marL="457200" marR="0" rtl="0" algn="l">
              <a:lnSpc>
                <a:spcPct val="100000"/>
              </a:lnSpc>
              <a:spcBef>
                <a:spcPts val="600"/>
              </a:spcBef>
              <a:spcAft>
                <a:spcPts val="0"/>
              </a:spcAft>
              <a:buClr>
                <a:srgbClr val="000000"/>
              </a:buClr>
              <a:buSzPts val="3200"/>
              <a:buFont typeface="Arial"/>
              <a:buNone/>
            </a:pPr>
            <a:r>
              <a:t/>
            </a:r>
            <a:endParaRPr b="0" i="0" sz="3200" u="none" cap="none" strike="noStrike">
              <a:solidFill>
                <a:srgbClr val="000000"/>
              </a:solidFill>
              <a:latin typeface="Calibri"/>
              <a:ea typeface="Calibri"/>
              <a:cs typeface="Calibri"/>
              <a:sym typeface="Calibri"/>
            </a:endParaRPr>
          </a:p>
          <a:p>
            <a:pPr indent="-254000" lvl="0" marL="457200" marR="0" rtl="0" algn="l">
              <a:lnSpc>
                <a:spcPct val="100000"/>
              </a:lnSpc>
              <a:spcBef>
                <a:spcPts val="600"/>
              </a:spcBef>
              <a:spcAft>
                <a:spcPts val="0"/>
              </a:spcAft>
              <a:buClr>
                <a:srgbClr val="000000"/>
              </a:buClr>
              <a:buSzPts val="3200"/>
              <a:buFont typeface="Arial"/>
              <a:buNone/>
            </a:pPr>
            <a:r>
              <a:t/>
            </a:r>
            <a:endParaRPr b="0" i="0" sz="3200" u="none" cap="none" strike="noStrike">
              <a:solidFill>
                <a:srgbClr val="000000"/>
              </a:solidFill>
              <a:latin typeface="Calibri"/>
              <a:ea typeface="Calibri"/>
              <a:cs typeface="Calibri"/>
              <a:sym typeface="Calibri"/>
            </a:endParaRPr>
          </a:p>
        </p:txBody>
      </p:sp>
      <p:sp>
        <p:nvSpPr>
          <p:cNvPr id="748" name="Google Shape;748;g111053cf010_0_106"/>
          <p:cNvSpPr txBox="1"/>
          <p:nvPr/>
        </p:nvSpPr>
        <p:spPr>
          <a:xfrm>
            <a:off x="6054597" y="1156200"/>
            <a:ext cx="4643100" cy="735300"/>
          </a:xfrm>
          <a:prstGeom prst="rect">
            <a:avLst/>
          </a:prstGeom>
          <a:noFill/>
          <a:ln>
            <a:noFill/>
          </a:ln>
        </p:spPr>
        <p:txBody>
          <a:bodyPr anchorCtr="0" anchor="b"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3200"/>
              <a:buFont typeface="Arial"/>
              <a:buNone/>
            </a:pPr>
            <a:r>
              <a:t/>
            </a:r>
            <a:endParaRPr b="0" i="0" sz="3200" u="none" cap="none" strike="noStrike">
              <a:solidFill>
                <a:srgbClr val="000000"/>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3200"/>
              <a:buFont typeface="Arial"/>
              <a:buNone/>
            </a:pPr>
            <a:r>
              <a:t/>
            </a:r>
            <a:endParaRPr b="0" i="0" sz="3200" u="none" cap="none" strike="noStrike">
              <a:solidFill>
                <a:srgbClr val="000000"/>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3200"/>
              <a:buFont typeface="Arial"/>
              <a:buNone/>
            </a:pPr>
            <a:r>
              <a:t/>
            </a:r>
            <a:endParaRPr b="0" i="0" sz="3200" u="none" cap="none" strike="noStrike">
              <a:solidFill>
                <a:srgbClr val="000000"/>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3200"/>
              <a:buFont typeface="Arial"/>
              <a:buNone/>
            </a:pPr>
            <a:r>
              <a:rPr b="1" i="0" lang="en-US" sz="3200" u="none" cap="none" strike="noStrike">
                <a:solidFill>
                  <a:srgbClr val="000000"/>
                </a:solidFill>
                <a:latin typeface="Calibri"/>
                <a:ea typeface="Calibri"/>
                <a:cs typeface="Calibri"/>
                <a:sym typeface="Calibri"/>
              </a:rPr>
              <a:t>Representational Harms</a:t>
            </a:r>
            <a:endParaRPr b="0" i="0" sz="3200" u="none" cap="none" strike="noStrike">
              <a:solidFill>
                <a:srgbClr val="000000"/>
              </a:solidFill>
              <a:latin typeface="Calibri"/>
              <a:ea typeface="Calibri"/>
              <a:cs typeface="Calibri"/>
              <a:sym typeface="Calibri"/>
            </a:endParaRPr>
          </a:p>
        </p:txBody>
      </p:sp>
      <p:sp>
        <p:nvSpPr>
          <p:cNvPr id="749" name="Google Shape;749;g111053cf010_0_106"/>
          <p:cNvSpPr txBox="1"/>
          <p:nvPr/>
        </p:nvSpPr>
        <p:spPr>
          <a:xfrm>
            <a:off x="6102369" y="1786199"/>
            <a:ext cx="4641300" cy="4740900"/>
          </a:xfrm>
          <a:prstGeom prst="rect">
            <a:avLst/>
          </a:prstGeom>
          <a:noFill/>
          <a:ln>
            <a:noFill/>
          </a:ln>
        </p:spPr>
        <p:txBody>
          <a:bodyPr anchorCtr="0" anchor="t" bIns="60925" lIns="121900" spcFirstLastPara="1" rIns="121900" wrap="square" tIns="60925">
            <a:normAutofit/>
          </a:bodyPr>
          <a:lstStyle/>
          <a:p>
            <a:pPr indent="-457200" lvl="0" marL="457200" marR="0" rtl="0" algn="l">
              <a:lnSpc>
                <a:spcPct val="100000"/>
              </a:lnSpc>
              <a:spcBef>
                <a:spcPts val="0"/>
              </a:spcBef>
              <a:spcAft>
                <a:spcPts val="0"/>
              </a:spcAft>
              <a:buClr>
                <a:srgbClr val="000000"/>
              </a:buClr>
              <a:buSzPts val="3200"/>
              <a:buFont typeface="Arial"/>
              <a:buChar char="•"/>
            </a:pPr>
            <a:r>
              <a:rPr b="0" i="0" lang="en-US" sz="3200" u="none" cap="none" strike="noStrike">
                <a:solidFill>
                  <a:srgbClr val="000000"/>
                </a:solidFill>
                <a:latin typeface="Calibri"/>
                <a:ea typeface="Calibri"/>
                <a:cs typeface="Calibri"/>
                <a:sym typeface="Calibri"/>
              </a:rPr>
              <a:t>Harm to the identity of certain groups.</a:t>
            </a:r>
            <a:endParaRPr b="0" i="0" sz="3200" u="none" cap="none" strike="noStrike">
              <a:solidFill>
                <a:srgbClr val="000000"/>
              </a:solidFill>
              <a:latin typeface="Calibri"/>
              <a:ea typeface="Calibri"/>
              <a:cs typeface="Calibri"/>
              <a:sym typeface="Calibri"/>
            </a:endParaRPr>
          </a:p>
          <a:p>
            <a:pPr indent="-457200" lvl="0" marL="457200" marR="0" rtl="0" algn="l">
              <a:lnSpc>
                <a:spcPct val="100000"/>
              </a:lnSpc>
              <a:spcBef>
                <a:spcPts val="0"/>
              </a:spcBef>
              <a:spcAft>
                <a:spcPts val="0"/>
              </a:spcAft>
              <a:buClr>
                <a:srgbClr val="000000"/>
              </a:buClr>
              <a:buSzPts val="3200"/>
              <a:buFont typeface="Arial"/>
              <a:buChar char="•"/>
            </a:pPr>
            <a:r>
              <a:rPr b="0" i="0" lang="en-US" sz="3200" u="none" cap="none" strike="noStrike">
                <a:solidFill>
                  <a:srgbClr val="000000"/>
                </a:solidFill>
                <a:latin typeface="Calibri"/>
                <a:ea typeface="Calibri"/>
                <a:cs typeface="Calibri"/>
                <a:sym typeface="Calibri"/>
              </a:rPr>
              <a:t>Regardless of allocating resources or opportunities.</a:t>
            </a:r>
            <a:endParaRPr b="0" i="0" sz="1900" u="none" cap="none" strike="noStrike">
              <a:solidFill>
                <a:srgbClr val="000000"/>
              </a:solidFill>
              <a:latin typeface="Arial"/>
              <a:ea typeface="Arial"/>
              <a:cs typeface="Arial"/>
              <a:sym typeface="Arial"/>
            </a:endParaRPr>
          </a:p>
          <a:p>
            <a:pPr indent="-254000" lvl="0" marL="457200" marR="0" rtl="0" algn="l">
              <a:lnSpc>
                <a:spcPct val="100000"/>
              </a:lnSpc>
              <a:spcBef>
                <a:spcPts val="600"/>
              </a:spcBef>
              <a:spcAft>
                <a:spcPts val="0"/>
              </a:spcAft>
              <a:buClr>
                <a:srgbClr val="000000"/>
              </a:buClr>
              <a:buSzPts val="3200"/>
              <a:buFont typeface="Arial"/>
              <a:buNone/>
            </a:pPr>
            <a:r>
              <a:t/>
            </a:r>
            <a:endParaRPr b="0" i="0" sz="3200" u="none" cap="none" strike="noStrike">
              <a:solidFill>
                <a:srgbClr val="000000"/>
              </a:solidFill>
              <a:latin typeface="Calibri"/>
              <a:ea typeface="Calibri"/>
              <a:cs typeface="Calibri"/>
              <a:sym typeface="Calibri"/>
            </a:endParaRPr>
          </a:p>
        </p:txBody>
      </p:sp>
      <p:pic>
        <p:nvPicPr>
          <p:cNvPr id="750" name="Google Shape;750;g111053cf010_0_106"/>
          <p:cNvPicPr preferRelativeResize="0"/>
          <p:nvPr/>
        </p:nvPicPr>
        <p:blipFill rotWithShape="1">
          <a:blip r:embed="rId3">
            <a:alphaModFix/>
          </a:blip>
          <a:srcRect b="0" l="0" r="0" t="0"/>
          <a:stretch/>
        </p:blipFill>
        <p:spPr>
          <a:xfrm>
            <a:off x="318137" y="4369464"/>
            <a:ext cx="5566664" cy="1870532"/>
          </a:xfrm>
          <a:prstGeom prst="rect">
            <a:avLst/>
          </a:prstGeom>
          <a:noFill/>
          <a:ln cap="flat" cmpd="sng" w="9525">
            <a:solidFill>
              <a:srgbClr val="4F81BD"/>
            </a:solidFill>
            <a:prstDash val="solid"/>
            <a:round/>
            <a:headEnd len="sm" w="sm" type="none"/>
            <a:tailEnd len="sm" w="sm" type="none"/>
          </a:ln>
        </p:spPr>
      </p:pic>
      <p:sp>
        <p:nvSpPr>
          <p:cNvPr id="751" name="Google Shape;751;g111053cf010_0_106"/>
          <p:cNvSpPr txBox="1"/>
          <p:nvPr/>
        </p:nvSpPr>
        <p:spPr>
          <a:xfrm>
            <a:off x="700" y="6156633"/>
            <a:ext cx="7100400" cy="1231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chemeClr val="dk1"/>
              </a:buClr>
              <a:buSzPts val="1500"/>
              <a:buFont typeface="Arial"/>
              <a:buNone/>
            </a:pPr>
            <a:r>
              <a:rPr b="0" i="1" lang="en-US" sz="1600" u="none" cap="none" strike="noStrike">
                <a:solidFill>
                  <a:srgbClr val="000000"/>
                </a:solidFill>
                <a:latin typeface="Arial"/>
                <a:ea typeface="Arial"/>
                <a:cs typeface="Arial"/>
                <a:sym typeface="Arial"/>
              </a:rPr>
              <a:t>Mehrabi, N., Huang, Y., &amp; Morstatter, F. (2020). Statistical Equity: A Fairness Classification Objective. arXiv preprint arXiv:2005.07293.</a:t>
            </a:r>
            <a:endParaRPr b="0" i="1"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500"/>
              <a:buFont typeface="Arial"/>
              <a:buNone/>
            </a:pPr>
            <a:r>
              <a:t/>
            </a:r>
            <a:endParaRPr b="0" i="1"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1" sz="16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g111053cf010_0_116"/>
          <p:cNvSpPr txBox="1"/>
          <p:nvPr>
            <p:ph type="title"/>
          </p:nvPr>
        </p:nvSpPr>
        <p:spPr>
          <a:xfrm>
            <a:off x="69525" y="-138375"/>
            <a:ext cx="12028800" cy="1767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500"/>
              <a:buNone/>
            </a:pPr>
            <a:r>
              <a:rPr lang="en-US"/>
              <a:t>Representational Harms</a:t>
            </a:r>
            <a:endParaRPr/>
          </a:p>
        </p:txBody>
      </p:sp>
      <p:sp>
        <p:nvSpPr>
          <p:cNvPr id="758" name="Google Shape;758;g111053cf010_0_116"/>
          <p:cNvSpPr txBox="1"/>
          <p:nvPr>
            <p:ph idx="1" type="body"/>
          </p:nvPr>
        </p:nvSpPr>
        <p:spPr>
          <a:xfrm>
            <a:off x="178450" y="1049800"/>
            <a:ext cx="11789100" cy="6480900"/>
          </a:xfrm>
          <a:prstGeom prst="rect">
            <a:avLst/>
          </a:prstGeom>
          <a:noFill/>
          <a:ln>
            <a:noFill/>
          </a:ln>
        </p:spPr>
        <p:txBody>
          <a:bodyPr anchorCtr="0" anchor="t" bIns="45700" lIns="91425" spcFirstLastPara="1" rIns="91425" wrap="square" tIns="45700">
            <a:noAutofit/>
          </a:bodyPr>
          <a:lstStyle/>
          <a:p>
            <a:pPr indent="-330200" lvl="0" marL="342900" rtl="0" algn="l">
              <a:lnSpc>
                <a:spcPct val="100000"/>
              </a:lnSpc>
              <a:spcBef>
                <a:spcPts val="0"/>
              </a:spcBef>
              <a:spcAft>
                <a:spcPts val="0"/>
              </a:spcAft>
              <a:buClr>
                <a:schemeClr val="dk1"/>
              </a:buClr>
              <a:buSzPts val="2800"/>
              <a:buChar char="•"/>
            </a:pPr>
            <a:r>
              <a:rPr lang="en-US"/>
              <a:t>Investigating representational harms in commonsense knowledge resources and tasks. </a:t>
            </a:r>
            <a:endParaRPr/>
          </a:p>
          <a:p>
            <a:pPr indent="-330200" lvl="0" marL="342900" rtl="0" algn="l">
              <a:lnSpc>
                <a:spcPct val="100000"/>
              </a:lnSpc>
              <a:spcBef>
                <a:spcPts val="500"/>
              </a:spcBef>
              <a:spcAft>
                <a:spcPts val="0"/>
              </a:spcAft>
              <a:buClr>
                <a:schemeClr val="dk1"/>
              </a:buClr>
              <a:buSzPts val="2800"/>
              <a:buChar char="•"/>
            </a:pPr>
            <a:r>
              <a:rPr lang="en-US"/>
              <a:t>What is Commonsense Knowledge?</a:t>
            </a:r>
            <a:endParaRPr/>
          </a:p>
          <a:p>
            <a:pPr indent="-292100" lvl="1" marL="749300" rtl="0" algn="l">
              <a:lnSpc>
                <a:spcPct val="100000"/>
              </a:lnSpc>
              <a:spcBef>
                <a:spcPts val="500"/>
              </a:spcBef>
              <a:spcAft>
                <a:spcPts val="0"/>
              </a:spcAft>
              <a:buClr>
                <a:schemeClr val="dk1"/>
              </a:buClr>
              <a:buSzPts val="2400"/>
              <a:buChar char="–"/>
            </a:pPr>
            <a:r>
              <a:rPr lang="en-US"/>
              <a:t>“Facts about the world that all humans are expected to know.”**</a:t>
            </a:r>
            <a:endParaRPr/>
          </a:p>
          <a:p>
            <a:pPr indent="-292100" lvl="1" marL="749300" rtl="0" algn="l">
              <a:lnSpc>
                <a:spcPct val="100000"/>
              </a:lnSpc>
              <a:spcBef>
                <a:spcPts val="500"/>
              </a:spcBef>
              <a:spcAft>
                <a:spcPts val="0"/>
              </a:spcAft>
              <a:buClr>
                <a:schemeClr val="dk1"/>
              </a:buClr>
              <a:buSzPts val="2400"/>
              <a:buChar char="–"/>
            </a:pPr>
            <a:r>
              <a:rPr lang="en-US"/>
              <a:t>Commonsense knowledge should be facts NOT stereotypes or biases in terms of favoritism or prejudice. </a:t>
            </a:r>
            <a:endParaRPr/>
          </a:p>
          <a:p>
            <a:pPr indent="-139700" lvl="1" marL="749300" rtl="0" algn="l">
              <a:lnSpc>
                <a:spcPct val="100000"/>
              </a:lnSpc>
              <a:spcBef>
                <a:spcPts val="500"/>
              </a:spcBef>
              <a:spcAft>
                <a:spcPts val="0"/>
              </a:spcAft>
              <a:buClr>
                <a:schemeClr val="dk1"/>
              </a:buClr>
              <a:buSzPts val="2400"/>
              <a:buNone/>
            </a:pPr>
            <a:r>
              <a:t/>
            </a:r>
            <a:endParaRPr/>
          </a:p>
          <a:p>
            <a:pPr indent="0" lvl="1" marL="457200" rtl="0" algn="l">
              <a:lnSpc>
                <a:spcPct val="100000"/>
              </a:lnSpc>
              <a:spcBef>
                <a:spcPts val="500"/>
              </a:spcBef>
              <a:spcAft>
                <a:spcPts val="0"/>
              </a:spcAft>
              <a:buClr>
                <a:schemeClr val="dk1"/>
              </a:buClr>
              <a:buSzPts val="2400"/>
              <a:buNone/>
            </a:pPr>
            <a:r>
              <a:t/>
            </a:r>
            <a:endParaRPr/>
          </a:p>
          <a:p>
            <a:pPr indent="-139700" lvl="1" marL="749300" rtl="0" algn="l">
              <a:lnSpc>
                <a:spcPct val="100000"/>
              </a:lnSpc>
              <a:spcBef>
                <a:spcPts val="500"/>
              </a:spcBef>
              <a:spcAft>
                <a:spcPts val="0"/>
              </a:spcAft>
              <a:buClr>
                <a:schemeClr val="dk1"/>
              </a:buClr>
              <a:buSzPts val="2400"/>
              <a:buNone/>
            </a:pPr>
            <a:r>
              <a:t/>
            </a:r>
            <a:endParaRPr/>
          </a:p>
          <a:p>
            <a:pPr indent="-139700" lvl="1" marL="749300" rtl="0" algn="l">
              <a:lnSpc>
                <a:spcPct val="100000"/>
              </a:lnSpc>
              <a:spcBef>
                <a:spcPts val="500"/>
              </a:spcBef>
              <a:spcAft>
                <a:spcPts val="0"/>
              </a:spcAft>
              <a:buClr>
                <a:schemeClr val="dk1"/>
              </a:buClr>
              <a:buSzPts val="2400"/>
              <a:buNone/>
            </a:pPr>
            <a:r>
              <a:t/>
            </a:r>
            <a:endParaRPr/>
          </a:p>
          <a:p>
            <a:pPr indent="0" lvl="1" marL="457200" rtl="0" algn="l">
              <a:lnSpc>
                <a:spcPct val="100000"/>
              </a:lnSpc>
              <a:spcBef>
                <a:spcPts val="300"/>
              </a:spcBef>
              <a:spcAft>
                <a:spcPts val="0"/>
              </a:spcAft>
              <a:buClr>
                <a:schemeClr val="dk1"/>
              </a:buClr>
              <a:buSzPts val="1200"/>
              <a:buNone/>
            </a:pPr>
            <a:r>
              <a:t/>
            </a:r>
            <a:endParaRPr b="1" sz="1200">
              <a:solidFill>
                <a:srgbClr val="FF0000"/>
              </a:solidFill>
            </a:endParaRPr>
          </a:p>
          <a:p>
            <a:pPr indent="457200" lvl="1" marL="0" rtl="0" algn="l">
              <a:lnSpc>
                <a:spcPct val="100000"/>
              </a:lnSpc>
              <a:spcBef>
                <a:spcPts val="300"/>
              </a:spcBef>
              <a:spcAft>
                <a:spcPts val="0"/>
              </a:spcAft>
              <a:buClr>
                <a:srgbClr val="FF0000"/>
              </a:buClr>
              <a:buSzPts val="1500"/>
              <a:buNone/>
            </a:pPr>
            <a:r>
              <a:rPr b="1" lang="en-US" sz="1500">
                <a:solidFill>
                  <a:srgbClr val="FF0000"/>
                </a:solidFill>
              </a:rPr>
              <a:t>*This presentation contains content that may be offensive or upsetting. </a:t>
            </a:r>
            <a:endParaRPr b="1" sz="1500">
              <a:solidFill>
                <a:srgbClr val="FF0000"/>
              </a:solidFill>
            </a:endParaRPr>
          </a:p>
          <a:p>
            <a:pPr indent="0" lvl="1" marL="457200" rtl="0" algn="l">
              <a:lnSpc>
                <a:spcPct val="100000"/>
              </a:lnSpc>
              <a:spcBef>
                <a:spcPts val="300"/>
              </a:spcBef>
              <a:spcAft>
                <a:spcPts val="0"/>
              </a:spcAft>
              <a:buClr>
                <a:srgbClr val="FF0000"/>
              </a:buClr>
              <a:buSzPts val="1500"/>
              <a:buNone/>
            </a:pPr>
            <a:r>
              <a:rPr b="1" lang="en-US" sz="1500"/>
              <a:t>**https://en.wikipedia.org/wiki/Commonsense_knowledge_(artificial_intelligence)</a:t>
            </a:r>
            <a:endParaRPr b="1" sz="1500"/>
          </a:p>
          <a:p>
            <a:pPr indent="-139700" lvl="1" marL="749300" rtl="0" algn="l">
              <a:lnSpc>
                <a:spcPct val="100000"/>
              </a:lnSpc>
              <a:spcBef>
                <a:spcPts val="500"/>
              </a:spcBef>
              <a:spcAft>
                <a:spcPts val="0"/>
              </a:spcAft>
              <a:buClr>
                <a:schemeClr val="dk1"/>
              </a:buClr>
              <a:buSzPts val="2400"/>
              <a:buNone/>
            </a:pPr>
            <a:r>
              <a:t/>
            </a:r>
            <a:endParaRPr/>
          </a:p>
        </p:txBody>
      </p:sp>
      <p:sp>
        <p:nvSpPr>
          <p:cNvPr id="759" name="Google Shape;759;g111053cf010_0_116"/>
          <p:cNvSpPr txBox="1"/>
          <p:nvPr/>
        </p:nvSpPr>
        <p:spPr>
          <a:xfrm>
            <a:off x="6017852" y="6357937"/>
            <a:ext cx="2973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alibri"/>
                <a:ea typeface="Calibri"/>
                <a:cs typeface="Calibri"/>
                <a:sym typeface="Calibri"/>
              </a:rPr>
              <a:t>2</a:t>
            </a:r>
            <a:endParaRPr b="0" i="0" sz="1500" u="none" cap="none" strike="noStrike">
              <a:solidFill>
                <a:srgbClr val="000000"/>
              </a:solidFill>
              <a:latin typeface="Arial"/>
              <a:ea typeface="Arial"/>
              <a:cs typeface="Arial"/>
              <a:sym typeface="Arial"/>
            </a:endParaRPr>
          </a:p>
        </p:txBody>
      </p:sp>
      <p:pic>
        <p:nvPicPr>
          <p:cNvPr descr="A picture containing text&#10;&#10;Description automatically generated" id="760" name="Google Shape;760;g111053cf010_0_116"/>
          <p:cNvPicPr preferRelativeResize="0"/>
          <p:nvPr/>
        </p:nvPicPr>
        <p:blipFill rotWithShape="1">
          <a:blip r:embed="rId3">
            <a:alphaModFix/>
          </a:blip>
          <a:srcRect b="0" l="0" r="0" t="0"/>
          <a:stretch/>
        </p:blipFill>
        <p:spPr>
          <a:xfrm>
            <a:off x="1040250" y="4768575"/>
            <a:ext cx="4673600" cy="780675"/>
          </a:xfrm>
          <a:prstGeom prst="rect">
            <a:avLst/>
          </a:prstGeom>
          <a:noFill/>
          <a:ln>
            <a:noFill/>
          </a:ln>
        </p:spPr>
      </p:pic>
      <p:pic>
        <p:nvPicPr>
          <p:cNvPr descr="Text&#10;&#10;Description automatically generated with medium confidence" id="761" name="Google Shape;761;g111053cf010_0_116"/>
          <p:cNvPicPr preferRelativeResize="0"/>
          <p:nvPr/>
        </p:nvPicPr>
        <p:blipFill rotWithShape="1">
          <a:blip r:embed="rId4">
            <a:alphaModFix/>
          </a:blip>
          <a:srcRect b="0" l="0" r="0" t="0"/>
          <a:stretch/>
        </p:blipFill>
        <p:spPr>
          <a:xfrm>
            <a:off x="6214450" y="4768574"/>
            <a:ext cx="5753100" cy="780675"/>
          </a:xfrm>
          <a:prstGeom prst="rect">
            <a:avLst/>
          </a:prstGeom>
          <a:noFill/>
          <a:ln>
            <a:noFill/>
          </a:ln>
        </p:spPr>
      </p:pic>
      <p:pic>
        <p:nvPicPr>
          <p:cNvPr descr="A picture containing automaton&#10;&#10;Description automatically generated" id="762" name="Google Shape;762;g111053cf010_0_116"/>
          <p:cNvPicPr preferRelativeResize="0"/>
          <p:nvPr/>
        </p:nvPicPr>
        <p:blipFill rotWithShape="1">
          <a:blip r:embed="rId5">
            <a:alphaModFix/>
          </a:blip>
          <a:srcRect b="0" l="0" r="0" t="0"/>
          <a:stretch/>
        </p:blipFill>
        <p:spPr>
          <a:xfrm>
            <a:off x="2621705" y="3494163"/>
            <a:ext cx="1342851" cy="1376723"/>
          </a:xfrm>
          <a:prstGeom prst="rect">
            <a:avLst/>
          </a:prstGeom>
          <a:noFill/>
          <a:ln>
            <a:noFill/>
          </a:ln>
        </p:spPr>
      </p:pic>
      <p:pic>
        <p:nvPicPr>
          <p:cNvPr descr="A picture containing clipart&#10;&#10;Description automatically generated" id="763" name="Google Shape;763;g111053cf010_0_116"/>
          <p:cNvPicPr preferRelativeResize="0"/>
          <p:nvPr/>
        </p:nvPicPr>
        <p:blipFill rotWithShape="1">
          <a:blip r:embed="rId6">
            <a:alphaModFix/>
          </a:blip>
          <a:srcRect b="0" l="0" r="0" t="0"/>
          <a:stretch/>
        </p:blipFill>
        <p:spPr>
          <a:xfrm>
            <a:off x="8524836" y="3327972"/>
            <a:ext cx="1132336" cy="1365463"/>
          </a:xfrm>
          <a:prstGeom prst="rect">
            <a:avLst/>
          </a:prstGeom>
          <a:noFill/>
          <a:ln>
            <a:noFill/>
          </a:ln>
        </p:spPr>
      </p:pic>
      <p:sp>
        <p:nvSpPr>
          <p:cNvPr id="764" name="Google Shape;764;g111053cf010_0_116"/>
          <p:cNvSpPr txBox="1"/>
          <p:nvPr/>
        </p:nvSpPr>
        <p:spPr>
          <a:xfrm>
            <a:off x="9152263" y="3683000"/>
            <a:ext cx="7329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dislike</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111053cf010_0_128"/>
          <p:cNvSpPr txBox="1"/>
          <p:nvPr>
            <p:ph type="title"/>
          </p:nvPr>
        </p:nvSpPr>
        <p:spPr>
          <a:xfrm>
            <a:off x="167750" y="-228600"/>
            <a:ext cx="11748300" cy="1767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500"/>
              <a:buNone/>
            </a:pPr>
            <a:r>
              <a:rPr lang="en-US"/>
              <a:t>Finding Common Sense Bias</a:t>
            </a:r>
            <a:endParaRPr/>
          </a:p>
        </p:txBody>
      </p:sp>
      <p:sp>
        <p:nvSpPr>
          <p:cNvPr id="771" name="Google Shape;771;g111053cf010_0_128"/>
          <p:cNvSpPr txBox="1"/>
          <p:nvPr>
            <p:ph idx="1" type="body"/>
          </p:nvPr>
        </p:nvSpPr>
        <p:spPr>
          <a:xfrm>
            <a:off x="609601" y="1146051"/>
            <a:ext cx="7362000" cy="4980000"/>
          </a:xfrm>
          <a:prstGeom prst="rect">
            <a:avLst/>
          </a:prstGeom>
          <a:noFill/>
          <a:ln>
            <a:noFill/>
          </a:ln>
        </p:spPr>
        <p:txBody>
          <a:bodyPr anchorCtr="0" anchor="t" bIns="45700" lIns="91425" spcFirstLastPara="1" rIns="91425" wrap="square" tIns="45700">
            <a:noAutofit/>
          </a:bodyPr>
          <a:lstStyle/>
          <a:p>
            <a:pPr indent="-330200" lvl="0" marL="342900" rtl="0" algn="l">
              <a:lnSpc>
                <a:spcPct val="100000"/>
              </a:lnSpc>
              <a:spcBef>
                <a:spcPts val="0"/>
              </a:spcBef>
              <a:spcAft>
                <a:spcPts val="0"/>
              </a:spcAft>
              <a:buClr>
                <a:schemeClr val="dk1"/>
              </a:buClr>
              <a:buSzPts val="2800"/>
              <a:buChar char="•"/>
            </a:pPr>
            <a:r>
              <a:rPr lang="en-US"/>
              <a:t>Observed both overgeneralization and disparity in overgeneralization in both Knowledge resources.</a:t>
            </a:r>
            <a:endParaRPr/>
          </a:p>
          <a:p>
            <a:pPr indent="-330200" lvl="0" marL="342900" rtl="0" algn="l">
              <a:lnSpc>
                <a:spcPct val="100000"/>
              </a:lnSpc>
              <a:spcBef>
                <a:spcPts val="500"/>
              </a:spcBef>
              <a:spcAft>
                <a:spcPts val="0"/>
              </a:spcAft>
              <a:buClr>
                <a:schemeClr val="dk1"/>
              </a:buClr>
              <a:buSzPts val="2800"/>
              <a:buChar char="•"/>
            </a:pPr>
            <a:r>
              <a:rPr lang="en-US"/>
              <a:t>The degree of severity was higher in GenericsKB compared to ConceptNet.</a:t>
            </a:r>
            <a:endParaRPr/>
          </a:p>
          <a:p>
            <a:pPr indent="-152400" lvl="0" marL="342900" rtl="0" algn="l">
              <a:lnSpc>
                <a:spcPct val="100000"/>
              </a:lnSpc>
              <a:spcBef>
                <a:spcPts val="500"/>
              </a:spcBef>
              <a:spcAft>
                <a:spcPts val="0"/>
              </a:spcAft>
              <a:buClr>
                <a:schemeClr val="dk1"/>
              </a:buClr>
              <a:buSzPts val="2800"/>
              <a:buNone/>
            </a:pPr>
            <a:r>
              <a:t/>
            </a:r>
            <a:endParaRPr/>
          </a:p>
        </p:txBody>
      </p:sp>
      <p:sp>
        <p:nvSpPr>
          <p:cNvPr id="772" name="Google Shape;772;g111053cf010_0_128"/>
          <p:cNvSpPr txBox="1"/>
          <p:nvPr/>
        </p:nvSpPr>
        <p:spPr>
          <a:xfrm>
            <a:off x="6017852" y="6357937"/>
            <a:ext cx="5451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alibri"/>
                <a:ea typeface="Calibri"/>
                <a:cs typeface="Calibri"/>
                <a:sym typeface="Calibri"/>
              </a:rPr>
              <a:t>10</a:t>
            </a:r>
            <a:endParaRPr b="0" i="0" sz="1500" u="none" cap="none" strike="noStrike">
              <a:solidFill>
                <a:srgbClr val="000000"/>
              </a:solidFill>
              <a:latin typeface="Arial"/>
              <a:ea typeface="Arial"/>
              <a:cs typeface="Arial"/>
              <a:sym typeface="Arial"/>
            </a:endParaRPr>
          </a:p>
        </p:txBody>
      </p:sp>
      <p:pic>
        <p:nvPicPr>
          <p:cNvPr descr="Chart&#10;&#10;Description automatically generated with medium confidence" id="773" name="Google Shape;773;g111053cf010_0_128"/>
          <p:cNvPicPr preferRelativeResize="0"/>
          <p:nvPr/>
        </p:nvPicPr>
        <p:blipFill rotWithShape="1">
          <a:blip r:embed="rId3">
            <a:alphaModFix/>
          </a:blip>
          <a:srcRect b="5889" l="3847" r="49342" t="6476"/>
          <a:stretch/>
        </p:blipFill>
        <p:spPr>
          <a:xfrm>
            <a:off x="3087066" y="3387967"/>
            <a:ext cx="6017870" cy="2458734"/>
          </a:xfrm>
          <a:prstGeom prst="rect">
            <a:avLst/>
          </a:prstGeom>
          <a:noFill/>
          <a:ln>
            <a:noFill/>
          </a:ln>
        </p:spPr>
      </p:pic>
      <p:pic>
        <p:nvPicPr>
          <p:cNvPr descr="Chart&#10;&#10;Description automatically generated" id="774" name="Google Shape;774;g111053cf010_0_128"/>
          <p:cNvPicPr preferRelativeResize="0"/>
          <p:nvPr/>
        </p:nvPicPr>
        <p:blipFill rotWithShape="1">
          <a:blip r:embed="rId4">
            <a:alphaModFix/>
          </a:blip>
          <a:srcRect b="0" l="6112" r="0" t="3548"/>
          <a:stretch/>
        </p:blipFill>
        <p:spPr>
          <a:xfrm>
            <a:off x="8673016" y="458449"/>
            <a:ext cx="3026624" cy="2949058"/>
          </a:xfrm>
          <a:prstGeom prst="rect">
            <a:avLst/>
          </a:prstGeom>
          <a:noFill/>
          <a:ln>
            <a:noFill/>
          </a:ln>
        </p:spPr>
      </p:pic>
      <p:sp>
        <p:nvSpPr>
          <p:cNvPr id="775" name="Google Shape;775;g111053cf010_0_128"/>
          <p:cNvSpPr txBox="1"/>
          <p:nvPr/>
        </p:nvSpPr>
        <p:spPr>
          <a:xfrm>
            <a:off x="250625" y="6090425"/>
            <a:ext cx="6561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222222"/>
                </a:solidFill>
                <a:highlight>
                  <a:srgbClr val="FFFFFF"/>
                </a:highlight>
                <a:latin typeface="Arial"/>
                <a:ea typeface="Arial"/>
                <a:cs typeface="Arial"/>
                <a:sym typeface="Arial"/>
              </a:rPr>
              <a:t>Mehrabi, Ninareh, et al. "Lawyers are Dishonest? Quantifying Representational Harms in Commonsense Knowledge Resources." </a:t>
            </a:r>
            <a:r>
              <a:rPr b="0" i="1" lang="en-US" sz="1000" u="none" cap="none" strike="noStrike">
                <a:solidFill>
                  <a:srgbClr val="222222"/>
                </a:solidFill>
                <a:highlight>
                  <a:srgbClr val="FFFFFF"/>
                </a:highlight>
                <a:latin typeface="Arial"/>
                <a:ea typeface="Arial"/>
                <a:cs typeface="Arial"/>
                <a:sym typeface="Arial"/>
              </a:rPr>
              <a:t>EMNLP 2021.</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g111053cf010_0_138"/>
          <p:cNvSpPr txBox="1"/>
          <p:nvPr/>
        </p:nvSpPr>
        <p:spPr>
          <a:xfrm>
            <a:off x="609601" y="765051"/>
            <a:ext cx="10878900" cy="2882100"/>
          </a:xfrm>
          <a:prstGeom prst="rect">
            <a:avLst/>
          </a:prstGeom>
          <a:noFill/>
          <a:ln>
            <a:noFill/>
          </a:ln>
        </p:spPr>
        <p:txBody>
          <a:bodyPr anchorCtr="0" anchor="t" bIns="45700" lIns="91425" spcFirstLastPara="1" rIns="91425" wrap="square" tIns="45700">
            <a:noAutofit/>
          </a:bodyPr>
          <a:lstStyle/>
          <a:p>
            <a:pPr indent="-330200" lvl="0" marL="342900" marR="0" rtl="0" algn="l">
              <a:lnSpc>
                <a:spcPct val="100000"/>
              </a:lnSpc>
              <a:spcBef>
                <a:spcPts val="0"/>
              </a:spcBef>
              <a:spcAft>
                <a:spcPts val="0"/>
              </a:spcAft>
              <a:buClr>
                <a:schemeClr val="dk1"/>
              </a:buClr>
              <a:buSzPts val="2800"/>
              <a:buFont typeface="Arial"/>
              <a:buChar char="•"/>
            </a:pPr>
            <a:r>
              <a:rPr b="0" i="0" lang="en-US" sz="2400" u="none" cap="none" strike="noStrike">
                <a:solidFill>
                  <a:schemeClr val="dk1"/>
                </a:solidFill>
                <a:latin typeface="Calibri"/>
                <a:ea typeface="Calibri"/>
                <a:cs typeface="Calibri"/>
                <a:sym typeface="Calibri"/>
              </a:rPr>
              <a:t>COMET is a knowledge completion/generation model.</a:t>
            </a:r>
            <a:endParaRPr b="0" i="0" sz="1500" u="none" cap="none" strike="noStrike">
              <a:solidFill>
                <a:srgbClr val="000000"/>
              </a:solidFill>
              <a:latin typeface="Arial"/>
              <a:ea typeface="Arial"/>
              <a:cs typeface="Arial"/>
              <a:sym typeface="Arial"/>
            </a:endParaRPr>
          </a:p>
          <a:p>
            <a:pPr indent="-330200" lvl="0" marL="342900" marR="0" rtl="0" algn="l">
              <a:lnSpc>
                <a:spcPct val="100000"/>
              </a:lnSpc>
              <a:spcBef>
                <a:spcPts val="0"/>
              </a:spcBef>
              <a:spcAft>
                <a:spcPts val="0"/>
              </a:spcAft>
              <a:buClr>
                <a:schemeClr val="dk1"/>
              </a:buClr>
              <a:buSzPts val="2800"/>
              <a:buFont typeface="Arial"/>
              <a:buChar char="•"/>
            </a:pPr>
            <a:r>
              <a:rPr b="0" i="0" lang="en-US" sz="2400" u="none" cap="none" strike="noStrike">
                <a:solidFill>
                  <a:schemeClr val="dk1"/>
                </a:solidFill>
                <a:latin typeface="Calibri"/>
                <a:ea typeface="Calibri"/>
                <a:cs typeface="Calibri"/>
                <a:sym typeface="Calibri"/>
              </a:rPr>
              <a:t>Trained on GPT and then ConceptNet.</a:t>
            </a:r>
            <a:endParaRPr b="0" i="0" sz="1500" u="none" cap="none" strike="noStrike">
              <a:solidFill>
                <a:srgbClr val="000000"/>
              </a:solidFill>
              <a:latin typeface="Arial"/>
              <a:ea typeface="Arial"/>
              <a:cs typeface="Arial"/>
              <a:sym typeface="Arial"/>
            </a:endParaRPr>
          </a:p>
          <a:p>
            <a:pPr indent="-330200" lvl="0" marL="342900" marR="0" rtl="0" algn="l">
              <a:lnSpc>
                <a:spcPct val="100000"/>
              </a:lnSpc>
              <a:spcBef>
                <a:spcPts val="0"/>
              </a:spcBef>
              <a:spcAft>
                <a:spcPts val="0"/>
              </a:spcAft>
              <a:buClr>
                <a:schemeClr val="dk1"/>
              </a:buClr>
              <a:buSzPts val="2800"/>
              <a:buFont typeface="Arial"/>
              <a:buChar char="•"/>
            </a:pPr>
            <a:r>
              <a:rPr b="0" i="0" lang="en-US" sz="2400" u="none" cap="none" strike="noStrike">
                <a:solidFill>
                  <a:schemeClr val="dk1"/>
                </a:solidFill>
                <a:latin typeface="Calibri"/>
                <a:ea typeface="Calibri"/>
                <a:cs typeface="Calibri"/>
                <a:sym typeface="Calibri"/>
              </a:rPr>
              <a:t>Input the same target words used in ConceptNet, collect triples</a:t>
            </a:r>
            <a:endParaRPr b="0" i="0" sz="1500" u="none" cap="none" strike="noStrike">
              <a:solidFill>
                <a:srgbClr val="000000"/>
              </a:solidFill>
              <a:latin typeface="Arial"/>
              <a:ea typeface="Arial"/>
              <a:cs typeface="Arial"/>
              <a:sym typeface="Arial"/>
            </a:endParaRPr>
          </a:p>
          <a:p>
            <a:pPr indent="-330200" lvl="0" marL="342900" marR="0" rtl="0" algn="l">
              <a:lnSpc>
                <a:spcPct val="100000"/>
              </a:lnSpc>
              <a:spcBef>
                <a:spcPts val="0"/>
              </a:spcBef>
              <a:spcAft>
                <a:spcPts val="0"/>
              </a:spcAft>
              <a:buClr>
                <a:schemeClr val="dk1"/>
              </a:buClr>
              <a:buSzPts val="2800"/>
              <a:buFont typeface="Arial"/>
              <a:buChar char="•"/>
            </a:pPr>
            <a:r>
              <a:rPr b="0" i="0" lang="en-US" sz="2400" u="none" cap="none" strike="noStrike">
                <a:solidFill>
                  <a:schemeClr val="dk1"/>
                </a:solidFill>
                <a:latin typeface="Calibri"/>
                <a:ea typeface="Calibri"/>
                <a:cs typeface="Calibri"/>
                <a:sym typeface="Calibri"/>
              </a:rPr>
              <a:t>Observed both overgeneralization and disparity in overgeneralization in both downstream tasks.</a:t>
            </a:r>
            <a:endParaRPr b="0" i="0" sz="1200" u="none" cap="none" strike="noStrike">
              <a:solidFill>
                <a:srgbClr val="000000"/>
              </a:solidFill>
              <a:latin typeface="Arial"/>
              <a:ea typeface="Arial"/>
              <a:cs typeface="Arial"/>
              <a:sym typeface="Arial"/>
            </a:endParaRPr>
          </a:p>
          <a:p>
            <a:pPr indent="-152400" lvl="0" marL="342900" marR="0" rtl="0" algn="l">
              <a:lnSpc>
                <a:spcPct val="100000"/>
              </a:lnSpc>
              <a:spcBef>
                <a:spcPts val="500"/>
              </a:spcBef>
              <a:spcAft>
                <a:spcPts val="0"/>
              </a:spcAft>
              <a:buClr>
                <a:schemeClr val="dk1"/>
              </a:buClr>
              <a:buSzPts val="2800"/>
              <a:buFont typeface="Arial"/>
              <a:buNone/>
            </a:pPr>
            <a:r>
              <a:t/>
            </a:r>
            <a:endParaRPr b="0" i="0" sz="2400" u="none" cap="none" strike="noStrike">
              <a:solidFill>
                <a:schemeClr val="dk1"/>
              </a:solidFill>
              <a:latin typeface="Calibri"/>
              <a:ea typeface="Calibri"/>
              <a:cs typeface="Calibri"/>
              <a:sym typeface="Calibri"/>
            </a:endParaRPr>
          </a:p>
        </p:txBody>
      </p:sp>
      <p:pic>
        <p:nvPicPr>
          <p:cNvPr id="781" name="Google Shape;781;g111053cf010_0_138"/>
          <p:cNvPicPr preferRelativeResize="0"/>
          <p:nvPr/>
        </p:nvPicPr>
        <p:blipFill rotWithShape="1">
          <a:blip r:embed="rId3">
            <a:alphaModFix/>
          </a:blip>
          <a:srcRect b="0" l="0" r="0" t="0"/>
          <a:stretch/>
        </p:blipFill>
        <p:spPr>
          <a:xfrm>
            <a:off x="1407935" y="2964092"/>
            <a:ext cx="3921726" cy="3215815"/>
          </a:xfrm>
          <a:prstGeom prst="rect">
            <a:avLst/>
          </a:prstGeom>
          <a:noFill/>
          <a:ln>
            <a:noFill/>
          </a:ln>
        </p:spPr>
      </p:pic>
      <p:pic>
        <p:nvPicPr>
          <p:cNvPr id="782" name="Google Shape;782;g111053cf010_0_138"/>
          <p:cNvPicPr preferRelativeResize="0"/>
          <p:nvPr/>
        </p:nvPicPr>
        <p:blipFill rotWithShape="1">
          <a:blip r:embed="rId4">
            <a:alphaModFix/>
          </a:blip>
          <a:srcRect b="0" l="0" r="0" t="0"/>
          <a:stretch/>
        </p:blipFill>
        <p:spPr>
          <a:xfrm>
            <a:off x="6129792" y="3006318"/>
            <a:ext cx="3983039" cy="3292637"/>
          </a:xfrm>
          <a:prstGeom prst="rect">
            <a:avLst/>
          </a:prstGeom>
          <a:noFill/>
          <a:ln>
            <a:noFill/>
          </a:ln>
        </p:spPr>
      </p:pic>
      <p:sp>
        <p:nvSpPr>
          <p:cNvPr id="783" name="Google Shape;783;g111053cf010_0_138"/>
          <p:cNvSpPr/>
          <p:nvPr/>
        </p:nvSpPr>
        <p:spPr>
          <a:xfrm>
            <a:off x="5414617" y="4861387"/>
            <a:ext cx="715200" cy="649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84" name="Google Shape;784;g111053cf010_0_138"/>
          <p:cNvSpPr txBox="1"/>
          <p:nvPr/>
        </p:nvSpPr>
        <p:spPr>
          <a:xfrm>
            <a:off x="1796143" y="2750993"/>
            <a:ext cx="34401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1" lang="en-US" sz="1500" u="sng" cap="none" strike="noStrike">
                <a:solidFill>
                  <a:srgbClr val="BA0000"/>
                </a:solidFill>
                <a:latin typeface="Arial"/>
                <a:ea typeface="Arial"/>
                <a:cs typeface="Arial"/>
                <a:sym typeface="Arial"/>
              </a:rPr>
              <a:t>Raw Data</a:t>
            </a:r>
            <a:endParaRPr b="1" i="1" sz="1500" u="sng" cap="none" strike="noStrike">
              <a:solidFill>
                <a:srgbClr val="BA0000"/>
              </a:solidFill>
              <a:latin typeface="Arial"/>
              <a:ea typeface="Arial"/>
              <a:cs typeface="Arial"/>
              <a:sym typeface="Arial"/>
            </a:endParaRPr>
          </a:p>
        </p:txBody>
      </p:sp>
      <p:sp>
        <p:nvSpPr>
          <p:cNvPr id="785" name="Google Shape;785;g111053cf010_0_138"/>
          <p:cNvSpPr txBox="1"/>
          <p:nvPr/>
        </p:nvSpPr>
        <p:spPr>
          <a:xfrm>
            <a:off x="6422573" y="2535549"/>
            <a:ext cx="35709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1" lang="en-US" sz="1500" u="sng" cap="none" strike="noStrike">
                <a:solidFill>
                  <a:srgbClr val="BA0000"/>
                </a:solidFill>
                <a:latin typeface="Arial"/>
                <a:ea typeface="Arial"/>
                <a:cs typeface="Arial"/>
                <a:sym typeface="Arial"/>
              </a:rPr>
              <a:t>Predictions made by model </a:t>
            </a:r>
            <a:br>
              <a:rPr b="1" i="1" lang="en-US" sz="1500" u="sng" cap="none" strike="noStrike">
                <a:solidFill>
                  <a:srgbClr val="BA0000"/>
                </a:solidFill>
                <a:latin typeface="Arial"/>
                <a:ea typeface="Arial"/>
                <a:cs typeface="Arial"/>
                <a:sym typeface="Arial"/>
              </a:rPr>
            </a:br>
            <a:r>
              <a:rPr b="1" i="1" lang="en-US" sz="1500" u="sng" cap="none" strike="noStrike">
                <a:solidFill>
                  <a:srgbClr val="BA0000"/>
                </a:solidFill>
                <a:latin typeface="Arial"/>
                <a:ea typeface="Arial"/>
                <a:cs typeface="Arial"/>
                <a:sym typeface="Arial"/>
              </a:rPr>
              <a:t>trained on data </a:t>
            </a:r>
            <a:endParaRPr b="1" i="1" sz="1500" u="sng" cap="none" strike="noStrike">
              <a:solidFill>
                <a:srgbClr val="BA0000"/>
              </a:solidFill>
              <a:latin typeface="Arial"/>
              <a:ea typeface="Arial"/>
              <a:cs typeface="Arial"/>
              <a:sym typeface="Arial"/>
            </a:endParaRPr>
          </a:p>
        </p:txBody>
      </p:sp>
      <p:sp>
        <p:nvSpPr>
          <p:cNvPr id="786" name="Google Shape;786;g111053cf010_0_138"/>
          <p:cNvSpPr txBox="1"/>
          <p:nvPr>
            <p:ph type="title"/>
          </p:nvPr>
        </p:nvSpPr>
        <p:spPr>
          <a:xfrm>
            <a:off x="58125" y="-381000"/>
            <a:ext cx="11949000" cy="1767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500"/>
              <a:buNone/>
            </a:pPr>
            <a:r>
              <a:rPr lang="en-US"/>
              <a:t>Downstream Task: COMET</a:t>
            </a:r>
            <a:endParaRPr/>
          </a:p>
        </p:txBody>
      </p:sp>
      <p:sp>
        <p:nvSpPr>
          <p:cNvPr id="787" name="Google Shape;787;g111053cf010_0_138"/>
          <p:cNvSpPr txBox="1"/>
          <p:nvPr/>
        </p:nvSpPr>
        <p:spPr>
          <a:xfrm>
            <a:off x="6017852" y="6357937"/>
            <a:ext cx="6144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alibri"/>
                <a:ea typeface="Calibri"/>
                <a:cs typeface="Calibri"/>
                <a:sym typeface="Calibri"/>
              </a:rPr>
              <a:t>13</a:t>
            </a:r>
            <a:endParaRPr b="0" i="0" sz="1500" u="none" cap="none" strike="noStrike">
              <a:solidFill>
                <a:srgbClr val="000000"/>
              </a:solidFill>
              <a:latin typeface="Arial"/>
              <a:ea typeface="Arial"/>
              <a:cs typeface="Arial"/>
              <a:sym typeface="Arial"/>
            </a:endParaRPr>
          </a:p>
        </p:txBody>
      </p:sp>
      <p:sp>
        <p:nvSpPr>
          <p:cNvPr id="788" name="Google Shape;788;g111053cf010_0_138"/>
          <p:cNvSpPr txBox="1"/>
          <p:nvPr/>
        </p:nvSpPr>
        <p:spPr>
          <a:xfrm>
            <a:off x="250625" y="6166625"/>
            <a:ext cx="6561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222222"/>
                </a:solidFill>
                <a:highlight>
                  <a:srgbClr val="FFFFFF"/>
                </a:highlight>
                <a:latin typeface="Arial"/>
                <a:ea typeface="Arial"/>
                <a:cs typeface="Arial"/>
                <a:sym typeface="Arial"/>
              </a:rPr>
              <a:t>Mehrabi, Ninareh, et al. "Lawyers are Dishonest? Quantifying Representational Harms in Commonsense Knowledge Resources." </a:t>
            </a:r>
            <a:r>
              <a:rPr b="0" i="1" lang="en-US" sz="1000" u="none" cap="none" strike="noStrike">
                <a:solidFill>
                  <a:srgbClr val="222222"/>
                </a:solidFill>
                <a:highlight>
                  <a:srgbClr val="FFFFFF"/>
                </a:highlight>
                <a:latin typeface="Arial"/>
                <a:ea typeface="Arial"/>
                <a:cs typeface="Arial"/>
                <a:sym typeface="Arial"/>
              </a:rPr>
              <a:t>EMNLP 2021.</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Conclusion</a:t>
            </a:r>
            <a:endParaRPr/>
          </a:p>
        </p:txBody>
      </p:sp>
      <p:sp>
        <p:nvSpPr>
          <p:cNvPr id="794" name="Google Shape;794;p6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Looked at different fairness definitions.</a:t>
            </a:r>
            <a:endParaRPr/>
          </a:p>
          <a:p>
            <a:pPr indent="-228600" lvl="0" marL="228600" rtl="0" algn="l">
              <a:lnSpc>
                <a:spcPct val="90000"/>
              </a:lnSpc>
              <a:spcBef>
                <a:spcPts val="1000"/>
              </a:spcBef>
              <a:spcAft>
                <a:spcPts val="0"/>
              </a:spcAft>
              <a:buClr>
                <a:schemeClr val="dk1"/>
              </a:buClr>
              <a:buSzPts val="2800"/>
              <a:buChar char="•"/>
            </a:pPr>
            <a:r>
              <a:rPr lang="en-US"/>
              <a:t>Different levels: group, individual, subgroup.</a:t>
            </a:r>
            <a:endParaRPr/>
          </a:p>
          <a:p>
            <a:pPr indent="-228600" lvl="0" marL="228600" rtl="0" algn="l">
              <a:lnSpc>
                <a:spcPct val="90000"/>
              </a:lnSpc>
              <a:spcBef>
                <a:spcPts val="1000"/>
              </a:spcBef>
              <a:spcAft>
                <a:spcPts val="0"/>
              </a:spcAft>
              <a:buClr>
                <a:schemeClr val="dk1"/>
              </a:buClr>
              <a:buSzPts val="2800"/>
              <a:buChar char="•"/>
            </a:pPr>
            <a:r>
              <a:rPr lang="en-US"/>
              <a:t>Saw reactions from the public.</a:t>
            </a:r>
            <a:endParaRPr/>
          </a:p>
          <a:p>
            <a:pPr indent="-228600" lvl="0" marL="228600" rtl="0" algn="l">
              <a:lnSpc>
                <a:spcPct val="90000"/>
              </a:lnSpc>
              <a:spcBef>
                <a:spcPts val="1000"/>
              </a:spcBef>
              <a:spcAft>
                <a:spcPts val="0"/>
              </a:spcAft>
              <a:buClr>
                <a:schemeClr val="dk1"/>
              </a:buClr>
              <a:buSzPts val="2800"/>
              <a:buChar char="•"/>
            </a:pPr>
            <a:r>
              <a:rPr b="1" lang="en-US"/>
              <a:t>Not all fairness definitions can co-exist.</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Lesson: Fairness is </a:t>
            </a:r>
            <a:r>
              <a:rPr i="1" lang="en-US"/>
              <a:t>task-specific</a:t>
            </a:r>
            <a:endParaRPr/>
          </a:p>
        </p:txBody>
      </p:sp>
      <p:sp>
        <p:nvSpPr>
          <p:cNvPr id="141" name="Google Shape;141;p6"/>
          <p:cNvSpPr txBox="1"/>
          <p:nvPr>
            <p:ph idx="1" type="body"/>
          </p:nvPr>
        </p:nvSpPr>
        <p:spPr>
          <a:xfrm>
            <a:off x="1981200" y="1600201"/>
            <a:ext cx="8229600" cy="170612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None/>
            </a:pPr>
            <a:r>
              <a:rPr lang="en-US"/>
              <a:t>Fairness requires understanding of </a:t>
            </a:r>
            <a:endParaRPr/>
          </a:p>
          <a:p>
            <a:pPr indent="0" lvl="0" marL="0" rtl="0" algn="ctr">
              <a:lnSpc>
                <a:spcPct val="90000"/>
              </a:lnSpc>
              <a:spcBef>
                <a:spcPts val="1000"/>
              </a:spcBef>
              <a:spcAft>
                <a:spcPts val="0"/>
              </a:spcAft>
              <a:buClr>
                <a:schemeClr val="dk1"/>
              </a:buClr>
              <a:buSzPts val="2800"/>
              <a:buNone/>
            </a:pPr>
            <a:r>
              <a:rPr lang="en-US"/>
              <a:t>classification task and protected groups</a:t>
            </a:r>
            <a:endParaRPr/>
          </a:p>
        </p:txBody>
      </p:sp>
      <p:grpSp>
        <p:nvGrpSpPr>
          <p:cNvPr id="142" name="Google Shape;142;p6"/>
          <p:cNvGrpSpPr/>
          <p:nvPr/>
        </p:nvGrpSpPr>
        <p:grpSpPr>
          <a:xfrm>
            <a:off x="4129331" y="2498847"/>
            <a:ext cx="4267200" cy="3672714"/>
            <a:chOff x="2605331" y="3173397"/>
            <a:chExt cx="4267200" cy="3672714"/>
          </a:xfrm>
        </p:grpSpPr>
        <p:pic>
          <p:nvPicPr>
            <p:cNvPr descr="C:\Users\moritz\Desktop\My talks\justicia-medio-ciega.jpg" id="143" name="Google Shape;143;p6"/>
            <p:cNvPicPr preferRelativeResize="0"/>
            <p:nvPr/>
          </p:nvPicPr>
          <p:blipFill rotWithShape="1">
            <a:blip r:embed="rId3">
              <a:alphaModFix/>
            </a:blip>
            <a:srcRect b="0" l="0" r="0" t="0"/>
            <a:stretch/>
          </p:blipFill>
          <p:spPr>
            <a:xfrm>
              <a:off x="2605331" y="3819728"/>
              <a:ext cx="4267200" cy="3026383"/>
            </a:xfrm>
            <a:prstGeom prst="rect">
              <a:avLst/>
            </a:prstGeom>
            <a:noFill/>
            <a:ln>
              <a:noFill/>
            </a:ln>
          </p:spPr>
        </p:pic>
        <p:sp>
          <p:nvSpPr>
            <p:cNvPr id="144" name="Google Shape;144;p6"/>
            <p:cNvSpPr/>
            <p:nvPr/>
          </p:nvSpPr>
          <p:spPr>
            <a:xfrm>
              <a:off x="2949516" y="3173397"/>
              <a:ext cx="3026406" cy="646331"/>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000000"/>
                </a:buClr>
                <a:buSzPts val="3600"/>
                <a:buFont typeface="Arial"/>
                <a:buNone/>
              </a:pPr>
              <a:r>
                <a:rPr b="0" i="0" lang="en-US" sz="3600" u="none" cap="none" strike="noStrike">
                  <a:solidFill>
                    <a:schemeClr val="accent2"/>
                  </a:solidFill>
                  <a:latin typeface="Calibri"/>
                  <a:ea typeface="Calibri"/>
                  <a:cs typeface="Calibri"/>
                  <a:sym typeface="Calibri"/>
                </a:rPr>
                <a:t>“Awareness”</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Fairness through Privacy? </a:t>
            </a:r>
            <a:endParaRPr/>
          </a:p>
        </p:txBody>
      </p:sp>
      <p:grpSp>
        <p:nvGrpSpPr>
          <p:cNvPr id="150" name="Google Shape;150;p7"/>
          <p:cNvGrpSpPr/>
          <p:nvPr/>
        </p:nvGrpSpPr>
        <p:grpSpPr>
          <a:xfrm>
            <a:off x="2305811" y="1752084"/>
            <a:ext cx="7547532" cy="1067832"/>
            <a:chOff x="781811" y="1752084"/>
            <a:chExt cx="7547532" cy="1067832"/>
          </a:xfrm>
        </p:grpSpPr>
        <p:sp>
          <p:nvSpPr>
            <p:cNvPr id="151" name="Google Shape;151;p7"/>
            <p:cNvSpPr/>
            <p:nvPr/>
          </p:nvSpPr>
          <p:spPr>
            <a:xfrm>
              <a:off x="781811" y="1752084"/>
              <a:ext cx="514102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“It's Not Privacy, and It's Not Fair”</a:t>
              </a:r>
              <a:endParaRPr b="0" i="0" sz="1400" u="none" cap="none" strike="noStrike">
                <a:solidFill>
                  <a:srgbClr val="000000"/>
                </a:solidFill>
                <a:latin typeface="Arial"/>
                <a:ea typeface="Arial"/>
                <a:cs typeface="Arial"/>
                <a:sym typeface="Arial"/>
              </a:endParaRPr>
            </a:p>
          </p:txBody>
        </p:sp>
        <p:sp>
          <p:nvSpPr>
            <p:cNvPr id="152" name="Google Shape;152;p7"/>
            <p:cNvSpPr/>
            <p:nvPr/>
          </p:nvSpPr>
          <p:spPr>
            <a:xfrm>
              <a:off x="2565813" y="2450584"/>
              <a:ext cx="576353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Cynthia Dwork &amp; Deirdre K. Mulligan. Stanford Law Review.</a:t>
              </a:r>
              <a:endParaRPr b="0" i="0" sz="1400" u="none" cap="none" strike="noStrike">
                <a:solidFill>
                  <a:srgbClr val="000000"/>
                </a:solidFill>
                <a:latin typeface="Arial"/>
                <a:ea typeface="Arial"/>
                <a:cs typeface="Arial"/>
                <a:sym typeface="Arial"/>
              </a:endParaRPr>
            </a:p>
          </p:txBody>
        </p:sp>
      </p:grpSp>
      <p:sp>
        <p:nvSpPr>
          <p:cNvPr id="153" name="Google Shape;153;p7"/>
          <p:cNvSpPr txBox="1"/>
          <p:nvPr/>
        </p:nvSpPr>
        <p:spPr>
          <a:xfrm>
            <a:off x="3118400" y="3206751"/>
            <a:ext cx="5366824" cy="83099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Privacy is no Panacea: Can’t hope to have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privacy solve our fairness problems.</a:t>
            </a:r>
            <a:endParaRPr b="0" i="0" sz="1400" u="none" cap="none" strike="noStrike">
              <a:solidFill>
                <a:srgbClr val="000000"/>
              </a:solidFill>
              <a:latin typeface="Arial"/>
              <a:ea typeface="Arial"/>
              <a:cs typeface="Arial"/>
              <a:sym typeface="Arial"/>
            </a:endParaRPr>
          </a:p>
        </p:txBody>
      </p:sp>
      <p:sp>
        <p:nvSpPr>
          <p:cNvPr id="154" name="Google Shape;154;p7"/>
          <p:cNvSpPr/>
          <p:nvPr/>
        </p:nvSpPr>
        <p:spPr>
          <a:xfrm>
            <a:off x="2874837" y="4269914"/>
            <a:ext cx="7242831"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“At worst, </a:t>
            </a:r>
            <a:r>
              <a:rPr b="1" i="0" lang="en-US" sz="2400" u="none" cap="none" strike="noStrike">
                <a:solidFill>
                  <a:schemeClr val="accent2"/>
                </a:solidFill>
                <a:latin typeface="Calibri"/>
                <a:ea typeface="Calibri"/>
                <a:cs typeface="Calibri"/>
                <a:sym typeface="Calibri"/>
              </a:rPr>
              <a:t>privacy solutions can hinder efforts to identify classifications that unintentionally produce objectionable outcomes</a:t>
            </a:r>
            <a:r>
              <a:rPr b="0" i="0" lang="en-US" sz="2400" u="none" cap="none" strike="noStrike">
                <a:solidFill>
                  <a:schemeClr val="dk1"/>
                </a:solidFill>
                <a:latin typeface="Calibri"/>
                <a:ea typeface="Calibri"/>
                <a:cs typeface="Calibri"/>
                <a:sym typeface="Calibri"/>
              </a:rPr>
              <a:t>—for example, differential treatment that tracks race or gender—by limiting the availability of data about such attributes.“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111053cf010_0_24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Group Fairness</a:t>
            </a:r>
            <a:endParaRPr/>
          </a:p>
        </p:txBody>
      </p:sp>
      <p:sp>
        <p:nvSpPr>
          <p:cNvPr id="161" name="Google Shape;161;g111053cf010_0_24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2019-09-14T17:23:30Z</dcterms:created>
  <dc:creator>Frederick Glenn Morstatter</dc:creator>
</cp:coreProperties>
</file>